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61" r:id="rId3"/>
    <p:sldId id="272" r:id="rId4"/>
    <p:sldId id="1678" r:id="rId5"/>
    <p:sldId id="1686" r:id="rId6"/>
    <p:sldId id="273" r:id="rId7"/>
    <p:sldId id="274" r:id="rId8"/>
    <p:sldId id="269" r:id="rId9"/>
    <p:sldId id="1682" r:id="rId10"/>
    <p:sldId id="1624" r:id="rId11"/>
    <p:sldId id="1687" r:id="rId12"/>
    <p:sldId id="1692" r:id="rId13"/>
    <p:sldId id="1693" r:id="rId14"/>
    <p:sldId id="1696" r:id="rId15"/>
    <p:sldId id="1702" r:id="rId16"/>
    <p:sldId id="1701" r:id="rId17"/>
    <p:sldId id="1697" r:id="rId18"/>
    <p:sldId id="1698" r:id="rId19"/>
    <p:sldId id="1699" r:id="rId20"/>
    <p:sldId id="1690" r:id="rId21"/>
    <p:sldId id="1689" r:id="rId22"/>
    <p:sldId id="169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233F"/>
    <a:srgbClr val="50BEC9"/>
    <a:srgbClr val="3D8097"/>
    <a:srgbClr val="102437"/>
    <a:srgbClr val="50BFC9"/>
    <a:srgbClr val="B17AFC"/>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ED917A-2189-1557-B482-155381AB8468}" v="39" dt="2024-03-08T11:37:31.031"/>
    <p1510:client id="{84AD3982-4534-92E7-C0C9-343D1C1F8514}" v="5191" dt="2024-03-08T11:25:56.548"/>
    <p1510:client id="{B3F0A28B-A9A4-F6E5-6A0B-99C223A3E605}" v="1" dt="2024-03-08T13:38:05.756"/>
    <p1510:client id="{E2983165-6AFF-824B-B54B-2D1D842955E2}" v="1534" dt="2024-03-08T13:03:52.5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489"/>
    <p:restoredTop sz="73275"/>
  </p:normalViewPr>
  <p:slideViewPr>
    <p:cSldViewPr snapToGrid="0">
      <p:cViewPr varScale="1">
        <p:scale>
          <a:sx n="50" d="100"/>
          <a:sy n="50" d="100"/>
        </p:scale>
        <p:origin x="103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1C659A-3D06-48C6-BD73-E72B005AFC5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2789128-2745-4395-ACB4-259C51C9739F}">
      <dgm:prSet/>
      <dgm:spPr/>
      <dgm:t>
        <a:bodyPr/>
        <a:lstStyle/>
        <a:p>
          <a:pPr>
            <a:lnSpc>
              <a:spcPct val="100000"/>
            </a:lnSpc>
          </a:pPr>
          <a:r>
            <a:rPr lang="en-GB" dirty="0"/>
            <a:t>Engagement with fossil fuel extractors, steel and cement, chemicals production, heavy industry, aviation etc. </a:t>
          </a:r>
          <a:endParaRPr lang="en-US" dirty="0"/>
        </a:p>
      </dgm:t>
    </dgm:pt>
    <dgm:pt modelId="{82B179A1-2EA2-4431-A91A-C74AF28EA185}" type="parTrans" cxnId="{3A7AA889-CD1C-408F-BDF7-D22F82D8E110}">
      <dgm:prSet/>
      <dgm:spPr/>
      <dgm:t>
        <a:bodyPr/>
        <a:lstStyle/>
        <a:p>
          <a:endParaRPr lang="en-US"/>
        </a:p>
      </dgm:t>
    </dgm:pt>
    <dgm:pt modelId="{F397532D-C32D-4643-9098-A1855A576D7A}" type="sibTrans" cxnId="{3A7AA889-CD1C-408F-BDF7-D22F82D8E110}">
      <dgm:prSet/>
      <dgm:spPr/>
      <dgm:t>
        <a:bodyPr/>
        <a:lstStyle/>
        <a:p>
          <a:endParaRPr lang="en-US"/>
        </a:p>
      </dgm:t>
    </dgm:pt>
    <dgm:pt modelId="{D004704E-B673-45AD-9B4E-EA26888F62EB}">
      <dgm:prSet/>
      <dgm:spPr/>
      <dgm:t>
        <a:bodyPr/>
        <a:lstStyle/>
        <a:p>
          <a:pPr>
            <a:lnSpc>
              <a:spcPct val="100000"/>
            </a:lnSpc>
          </a:pPr>
          <a:r>
            <a:rPr lang="en-GB" dirty="0"/>
            <a:t>The design and application of appraisal structures which assess a company's net zero policy against the requirements for a durable, just, and equitable net zero transition.</a:t>
          </a:r>
          <a:endParaRPr lang="en-US" dirty="0"/>
        </a:p>
      </dgm:t>
    </dgm:pt>
    <dgm:pt modelId="{F52E4BEF-6E0B-422D-A55C-86D7F186E1BB}" type="parTrans" cxnId="{D5E23730-6CB6-4519-8972-DFB43221FF52}">
      <dgm:prSet/>
      <dgm:spPr/>
      <dgm:t>
        <a:bodyPr/>
        <a:lstStyle/>
        <a:p>
          <a:endParaRPr lang="en-US"/>
        </a:p>
      </dgm:t>
    </dgm:pt>
    <dgm:pt modelId="{4C637EF6-3A24-4D4C-9760-9C0978A92BD9}" type="sibTrans" cxnId="{D5E23730-6CB6-4519-8972-DFB43221FF52}">
      <dgm:prSet/>
      <dgm:spPr/>
      <dgm:t>
        <a:bodyPr/>
        <a:lstStyle/>
        <a:p>
          <a:endParaRPr lang="en-US"/>
        </a:p>
      </dgm:t>
    </dgm:pt>
    <dgm:pt modelId="{B21EB84C-3C6E-4E99-8033-B1EFA9E8D57F}">
      <dgm:prSet/>
      <dgm:spPr/>
      <dgm:t>
        <a:bodyPr/>
        <a:lstStyle/>
        <a:p>
          <a:pPr>
            <a:lnSpc>
              <a:spcPct val="100000"/>
            </a:lnSpc>
          </a:pPr>
          <a:r>
            <a:rPr lang="en-GB"/>
            <a:t>The design of public policy and regulations which guarantee a net zero transition in line with Oxford's understanding of best-practise climate policy.</a:t>
          </a:r>
          <a:endParaRPr lang="en-US"/>
        </a:p>
      </dgm:t>
    </dgm:pt>
    <dgm:pt modelId="{8B3F1DAB-4A3C-4E3B-A81E-053A00EA762B}" type="parTrans" cxnId="{6A9387C0-9526-48DC-B3A4-ACF23FFCBAE3}">
      <dgm:prSet/>
      <dgm:spPr/>
      <dgm:t>
        <a:bodyPr/>
        <a:lstStyle/>
        <a:p>
          <a:endParaRPr lang="en-US"/>
        </a:p>
      </dgm:t>
    </dgm:pt>
    <dgm:pt modelId="{AB3C4E85-184A-431E-9ECB-78CEDDF3AC41}" type="sibTrans" cxnId="{6A9387C0-9526-48DC-B3A4-ACF23FFCBAE3}">
      <dgm:prSet/>
      <dgm:spPr/>
      <dgm:t>
        <a:bodyPr/>
        <a:lstStyle/>
        <a:p>
          <a:endParaRPr lang="en-US"/>
        </a:p>
      </dgm:t>
    </dgm:pt>
    <dgm:pt modelId="{DEEB3AD7-B7F1-4BBA-842B-8A244AF0D09F}" type="pres">
      <dgm:prSet presAssocID="{9B1C659A-3D06-48C6-BD73-E72B005AFC5A}" presName="root" presStyleCnt="0">
        <dgm:presLayoutVars>
          <dgm:dir/>
          <dgm:resizeHandles val="exact"/>
        </dgm:presLayoutVars>
      </dgm:prSet>
      <dgm:spPr/>
    </dgm:pt>
    <dgm:pt modelId="{DF67025B-A486-46BA-B059-9B9AF3AEA7AA}" type="pres">
      <dgm:prSet presAssocID="{22789128-2745-4395-ACB4-259C51C9739F}" presName="compNode" presStyleCnt="0"/>
      <dgm:spPr/>
    </dgm:pt>
    <dgm:pt modelId="{E31F125D-4AD0-44FD-8530-4EE97E366B6D}" type="pres">
      <dgm:prSet presAssocID="{22789128-2745-4395-ACB4-259C51C9739F}" presName="bgRect" presStyleLbl="bgShp" presStyleIdx="0" presStyleCnt="3"/>
      <dgm:spPr/>
    </dgm:pt>
    <dgm:pt modelId="{9C3ED8E7-858D-4189-BBBA-A9AB42D0A2B7}" type="pres">
      <dgm:prSet presAssocID="{22789128-2745-4395-ACB4-259C51C9739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ement truck"/>
        </a:ext>
      </dgm:extLst>
    </dgm:pt>
    <dgm:pt modelId="{8F2D8A76-754A-441F-8AAC-1B9C3DD0B326}" type="pres">
      <dgm:prSet presAssocID="{22789128-2745-4395-ACB4-259C51C9739F}" presName="spaceRect" presStyleCnt="0"/>
      <dgm:spPr/>
    </dgm:pt>
    <dgm:pt modelId="{FF19076A-9792-4670-8440-F8CDAE2C5B0A}" type="pres">
      <dgm:prSet presAssocID="{22789128-2745-4395-ACB4-259C51C9739F}" presName="parTx" presStyleLbl="revTx" presStyleIdx="0" presStyleCnt="3">
        <dgm:presLayoutVars>
          <dgm:chMax val="0"/>
          <dgm:chPref val="0"/>
        </dgm:presLayoutVars>
      </dgm:prSet>
      <dgm:spPr/>
    </dgm:pt>
    <dgm:pt modelId="{DC228DD2-50C7-46AE-B5D5-1F102D5D35FF}" type="pres">
      <dgm:prSet presAssocID="{F397532D-C32D-4643-9098-A1855A576D7A}" presName="sibTrans" presStyleCnt="0"/>
      <dgm:spPr/>
    </dgm:pt>
    <dgm:pt modelId="{9629FC7C-4B65-4B78-9034-55342C096932}" type="pres">
      <dgm:prSet presAssocID="{D004704E-B673-45AD-9B4E-EA26888F62EB}" presName="compNode" presStyleCnt="0"/>
      <dgm:spPr/>
    </dgm:pt>
    <dgm:pt modelId="{EE88EB6F-16EF-4771-A3C9-28A85018F87A}" type="pres">
      <dgm:prSet presAssocID="{D004704E-B673-45AD-9B4E-EA26888F62EB}" presName="bgRect" presStyleLbl="bgShp" presStyleIdx="1" presStyleCnt="3"/>
      <dgm:spPr/>
    </dgm:pt>
    <dgm:pt modelId="{D91D6B2F-7289-42F5-8567-D33C24DBA8FF}" type="pres">
      <dgm:prSet presAssocID="{D004704E-B673-45AD-9B4E-EA26888F62E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resentation with Checklist"/>
        </a:ext>
      </dgm:extLst>
    </dgm:pt>
    <dgm:pt modelId="{B85DB37D-BA68-45FD-AEB0-29A701120B0F}" type="pres">
      <dgm:prSet presAssocID="{D004704E-B673-45AD-9B4E-EA26888F62EB}" presName="spaceRect" presStyleCnt="0"/>
      <dgm:spPr/>
    </dgm:pt>
    <dgm:pt modelId="{153D9C4E-18E4-41C0-8875-FC6EB46A16ED}" type="pres">
      <dgm:prSet presAssocID="{D004704E-B673-45AD-9B4E-EA26888F62EB}" presName="parTx" presStyleLbl="revTx" presStyleIdx="1" presStyleCnt="3">
        <dgm:presLayoutVars>
          <dgm:chMax val="0"/>
          <dgm:chPref val="0"/>
        </dgm:presLayoutVars>
      </dgm:prSet>
      <dgm:spPr/>
    </dgm:pt>
    <dgm:pt modelId="{A946DCCE-7C5E-46D3-97BA-FA342A10C65F}" type="pres">
      <dgm:prSet presAssocID="{4C637EF6-3A24-4D4C-9760-9C0978A92BD9}" presName="sibTrans" presStyleCnt="0"/>
      <dgm:spPr/>
    </dgm:pt>
    <dgm:pt modelId="{B5DE0B7B-7B41-4908-AFBD-DBC0E31C67E7}" type="pres">
      <dgm:prSet presAssocID="{B21EB84C-3C6E-4E99-8033-B1EFA9E8D57F}" presName="compNode" presStyleCnt="0"/>
      <dgm:spPr/>
    </dgm:pt>
    <dgm:pt modelId="{10F42D58-6C77-4581-8FC9-948FD1154660}" type="pres">
      <dgm:prSet presAssocID="{B21EB84C-3C6E-4E99-8033-B1EFA9E8D57F}" presName="bgRect" presStyleLbl="bgShp" presStyleIdx="2" presStyleCnt="3"/>
      <dgm:spPr/>
    </dgm:pt>
    <dgm:pt modelId="{395EC7BC-AE1B-452E-942D-43578805E8AC}" type="pres">
      <dgm:prSet presAssocID="{B21EB84C-3C6E-4E99-8033-B1EFA9E8D57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usiness Growth"/>
        </a:ext>
      </dgm:extLst>
    </dgm:pt>
    <dgm:pt modelId="{4D243DB7-4FAB-4FDE-A6C6-2C96E5AB9C8E}" type="pres">
      <dgm:prSet presAssocID="{B21EB84C-3C6E-4E99-8033-B1EFA9E8D57F}" presName="spaceRect" presStyleCnt="0"/>
      <dgm:spPr/>
    </dgm:pt>
    <dgm:pt modelId="{142290C2-B0A4-4304-8514-38F802047965}" type="pres">
      <dgm:prSet presAssocID="{B21EB84C-3C6E-4E99-8033-B1EFA9E8D57F}" presName="parTx" presStyleLbl="revTx" presStyleIdx="2" presStyleCnt="3">
        <dgm:presLayoutVars>
          <dgm:chMax val="0"/>
          <dgm:chPref val="0"/>
        </dgm:presLayoutVars>
      </dgm:prSet>
      <dgm:spPr/>
    </dgm:pt>
  </dgm:ptLst>
  <dgm:cxnLst>
    <dgm:cxn modelId="{D5E23730-6CB6-4519-8972-DFB43221FF52}" srcId="{9B1C659A-3D06-48C6-BD73-E72B005AFC5A}" destId="{D004704E-B673-45AD-9B4E-EA26888F62EB}" srcOrd="1" destOrd="0" parTransId="{F52E4BEF-6E0B-422D-A55C-86D7F186E1BB}" sibTransId="{4C637EF6-3A24-4D4C-9760-9C0978A92BD9}"/>
    <dgm:cxn modelId="{6AB74149-98AE-4896-A246-CE75EF9CE723}" type="presOf" srcId="{22789128-2745-4395-ACB4-259C51C9739F}" destId="{FF19076A-9792-4670-8440-F8CDAE2C5B0A}" srcOrd="0" destOrd="0" presId="urn:microsoft.com/office/officeart/2018/2/layout/IconVerticalSolidList"/>
    <dgm:cxn modelId="{3E39D753-3784-4007-8AB3-FD3A42E4A3D7}" type="presOf" srcId="{9B1C659A-3D06-48C6-BD73-E72B005AFC5A}" destId="{DEEB3AD7-B7F1-4BBA-842B-8A244AF0D09F}" srcOrd="0" destOrd="0" presId="urn:microsoft.com/office/officeart/2018/2/layout/IconVerticalSolidList"/>
    <dgm:cxn modelId="{3A7AA889-CD1C-408F-BDF7-D22F82D8E110}" srcId="{9B1C659A-3D06-48C6-BD73-E72B005AFC5A}" destId="{22789128-2745-4395-ACB4-259C51C9739F}" srcOrd="0" destOrd="0" parTransId="{82B179A1-2EA2-4431-A91A-C74AF28EA185}" sibTransId="{F397532D-C32D-4643-9098-A1855A576D7A}"/>
    <dgm:cxn modelId="{6A9387C0-9526-48DC-B3A4-ACF23FFCBAE3}" srcId="{9B1C659A-3D06-48C6-BD73-E72B005AFC5A}" destId="{B21EB84C-3C6E-4E99-8033-B1EFA9E8D57F}" srcOrd="2" destOrd="0" parTransId="{8B3F1DAB-4A3C-4E3B-A81E-053A00EA762B}" sibTransId="{AB3C4E85-184A-431E-9ECB-78CEDDF3AC41}"/>
    <dgm:cxn modelId="{3CB87FE8-BEB0-4D7C-ACAC-B383A5A46238}" type="presOf" srcId="{B21EB84C-3C6E-4E99-8033-B1EFA9E8D57F}" destId="{142290C2-B0A4-4304-8514-38F802047965}" srcOrd="0" destOrd="0" presId="urn:microsoft.com/office/officeart/2018/2/layout/IconVerticalSolidList"/>
    <dgm:cxn modelId="{D8FB06EE-75B0-4595-8ADC-B23A2E8743B5}" type="presOf" srcId="{D004704E-B673-45AD-9B4E-EA26888F62EB}" destId="{153D9C4E-18E4-41C0-8875-FC6EB46A16ED}" srcOrd="0" destOrd="0" presId="urn:microsoft.com/office/officeart/2018/2/layout/IconVerticalSolidList"/>
    <dgm:cxn modelId="{17D7A2CC-D269-4E56-884D-860DC03D2E9D}" type="presParOf" srcId="{DEEB3AD7-B7F1-4BBA-842B-8A244AF0D09F}" destId="{DF67025B-A486-46BA-B059-9B9AF3AEA7AA}" srcOrd="0" destOrd="0" presId="urn:microsoft.com/office/officeart/2018/2/layout/IconVerticalSolidList"/>
    <dgm:cxn modelId="{29CCF62C-479E-4932-BC53-1956D497B8B4}" type="presParOf" srcId="{DF67025B-A486-46BA-B059-9B9AF3AEA7AA}" destId="{E31F125D-4AD0-44FD-8530-4EE97E366B6D}" srcOrd="0" destOrd="0" presId="urn:microsoft.com/office/officeart/2018/2/layout/IconVerticalSolidList"/>
    <dgm:cxn modelId="{F63AFCBF-B033-4CF5-A24B-3D4FAE219438}" type="presParOf" srcId="{DF67025B-A486-46BA-B059-9B9AF3AEA7AA}" destId="{9C3ED8E7-858D-4189-BBBA-A9AB42D0A2B7}" srcOrd="1" destOrd="0" presId="urn:microsoft.com/office/officeart/2018/2/layout/IconVerticalSolidList"/>
    <dgm:cxn modelId="{9514B1DE-5945-460F-A5BC-FBDF0024AA1B}" type="presParOf" srcId="{DF67025B-A486-46BA-B059-9B9AF3AEA7AA}" destId="{8F2D8A76-754A-441F-8AAC-1B9C3DD0B326}" srcOrd="2" destOrd="0" presId="urn:microsoft.com/office/officeart/2018/2/layout/IconVerticalSolidList"/>
    <dgm:cxn modelId="{1E37CAEF-84B9-4450-A8CF-53C19C11888A}" type="presParOf" srcId="{DF67025B-A486-46BA-B059-9B9AF3AEA7AA}" destId="{FF19076A-9792-4670-8440-F8CDAE2C5B0A}" srcOrd="3" destOrd="0" presId="urn:microsoft.com/office/officeart/2018/2/layout/IconVerticalSolidList"/>
    <dgm:cxn modelId="{49A528AA-66CC-41E6-ACCF-CA65BFCC1775}" type="presParOf" srcId="{DEEB3AD7-B7F1-4BBA-842B-8A244AF0D09F}" destId="{DC228DD2-50C7-46AE-B5D5-1F102D5D35FF}" srcOrd="1" destOrd="0" presId="urn:microsoft.com/office/officeart/2018/2/layout/IconVerticalSolidList"/>
    <dgm:cxn modelId="{FB75E663-79F6-42A3-BB24-C41FAB66D168}" type="presParOf" srcId="{DEEB3AD7-B7F1-4BBA-842B-8A244AF0D09F}" destId="{9629FC7C-4B65-4B78-9034-55342C096932}" srcOrd="2" destOrd="0" presId="urn:microsoft.com/office/officeart/2018/2/layout/IconVerticalSolidList"/>
    <dgm:cxn modelId="{E059E00B-54C4-4308-8D9E-6D37A1B7DDA7}" type="presParOf" srcId="{9629FC7C-4B65-4B78-9034-55342C096932}" destId="{EE88EB6F-16EF-4771-A3C9-28A85018F87A}" srcOrd="0" destOrd="0" presId="urn:microsoft.com/office/officeart/2018/2/layout/IconVerticalSolidList"/>
    <dgm:cxn modelId="{E923CF2A-3F52-4F0E-82B3-CD98FFB41C14}" type="presParOf" srcId="{9629FC7C-4B65-4B78-9034-55342C096932}" destId="{D91D6B2F-7289-42F5-8567-D33C24DBA8FF}" srcOrd="1" destOrd="0" presId="urn:microsoft.com/office/officeart/2018/2/layout/IconVerticalSolidList"/>
    <dgm:cxn modelId="{F34F28F8-0910-4E08-AE7C-ECAF83B9FC3F}" type="presParOf" srcId="{9629FC7C-4B65-4B78-9034-55342C096932}" destId="{B85DB37D-BA68-45FD-AEB0-29A701120B0F}" srcOrd="2" destOrd="0" presId="urn:microsoft.com/office/officeart/2018/2/layout/IconVerticalSolidList"/>
    <dgm:cxn modelId="{4B9EB78F-9692-4F07-AE31-F69AF182877B}" type="presParOf" srcId="{9629FC7C-4B65-4B78-9034-55342C096932}" destId="{153D9C4E-18E4-41C0-8875-FC6EB46A16ED}" srcOrd="3" destOrd="0" presId="urn:microsoft.com/office/officeart/2018/2/layout/IconVerticalSolidList"/>
    <dgm:cxn modelId="{13B4BD63-EE02-40FB-8A42-690224DDEDB1}" type="presParOf" srcId="{DEEB3AD7-B7F1-4BBA-842B-8A244AF0D09F}" destId="{A946DCCE-7C5E-46D3-97BA-FA342A10C65F}" srcOrd="3" destOrd="0" presId="urn:microsoft.com/office/officeart/2018/2/layout/IconVerticalSolidList"/>
    <dgm:cxn modelId="{EF1A9162-A8DC-4552-96D8-54FB9ACEC4B0}" type="presParOf" srcId="{DEEB3AD7-B7F1-4BBA-842B-8A244AF0D09F}" destId="{B5DE0B7B-7B41-4908-AFBD-DBC0E31C67E7}" srcOrd="4" destOrd="0" presId="urn:microsoft.com/office/officeart/2018/2/layout/IconVerticalSolidList"/>
    <dgm:cxn modelId="{063199BB-E8AE-4DB4-97FC-690CB73EED01}" type="presParOf" srcId="{B5DE0B7B-7B41-4908-AFBD-DBC0E31C67E7}" destId="{10F42D58-6C77-4581-8FC9-948FD1154660}" srcOrd="0" destOrd="0" presId="urn:microsoft.com/office/officeart/2018/2/layout/IconVerticalSolidList"/>
    <dgm:cxn modelId="{0E21233B-171E-4291-9F35-AB637099CD99}" type="presParOf" srcId="{B5DE0B7B-7B41-4908-AFBD-DBC0E31C67E7}" destId="{395EC7BC-AE1B-452E-942D-43578805E8AC}" srcOrd="1" destOrd="0" presId="urn:microsoft.com/office/officeart/2018/2/layout/IconVerticalSolidList"/>
    <dgm:cxn modelId="{6B331488-1E5D-4870-A219-094289E23096}" type="presParOf" srcId="{B5DE0B7B-7B41-4908-AFBD-DBC0E31C67E7}" destId="{4D243DB7-4FAB-4FDE-A6C6-2C96E5AB9C8E}" srcOrd="2" destOrd="0" presId="urn:microsoft.com/office/officeart/2018/2/layout/IconVerticalSolidList"/>
    <dgm:cxn modelId="{83E40AD2-89DC-4380-A836-8B457A8FA0B0}" type="presParOf" srcId="{B5DE0B7B-7B41-4908-AFBD-DBC0E31C67E7}" destId="{142290C2-B0A4-4304-8514-38F80204796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38FE81-2EAD-45B1-8E66-243C5E163A7C}" type="doc">
      <dgm:prSet loTypeId="urn:microsoft.com/office/officeart/2005/8/layout/vList2" loCatId="list" qsTypeId="urn:microsoft.com/office/officeart/2005/8/quickstyle/simple1" qsCatId="simple" csTypeId="urn:microsoft.com/office/officeart/2005/8/colors/accent5_3" csCatId="accent5" phldr="1"/>
      <dgm:spPr/>
      <dgm:t>
        <a:bodyPr/>
        <a:lstStyle/>
        <a:p>
          <a:endParaRPr lang="en-GB"/>
        </a:p>
      </dgm:t>
    </dgm:pt>
    <dgm:pt modelId="{637AC633-6579-431E-81C9-9B887D36CC67}">
      <dgm:prSet phldr="0"/>
      <dgm:spPr/>
      <dgm:t>
        <a:bodyPr/>
        <a:lstStyle/>
        <a:p>
          <a:pPr algn="l" rtl="0">
            <a:lnSpc>
              <a:spcPct val="90000"/>
            </a:lnSpc>
          </a:pPr>
          <a:r>
            <a:rPr lang="en-GB"/>
            <a:t>1) Is UK offshore sector scope 1 and 2 emissions trajectory Paris-compliant?</a:t>
          </a:r>
          <a:r>
            <a:rPr lang="en-GB">
              <a:latin typeface="Calibri Light" panose="020F0302020204030204"/>
            </a:rPr>
            <a:t> […plus scope 3 trajectory?]</a:t>
          </a:r>
          <a:endParaRPr lang="en-US"/>
        </a:p>
      </dgm:t>
    </dgm:pt>
    <dgm:pt modelId="{F83BB53E-0B87-4F50-BA6B-CAE1AC1B7277}" type="parTrans" cxnId="{F100FD59-8B33-4AB8-9AD1-4391C54AB77C}">
      <dgm:prSet/>
      <dgm:spPr/>
    </dgm:pt>
    <dgm:pt modelId="{7A3C7261-92F7-44B7-8142-4A40FE0D25AC}" type="sibTrans" cxnId="{F100FD59-8B33-4AB8-9AD1-4391C54AB77C}">
      <dgm:prSet/>
      <dgm:spPr/>
    </dgm:pt>
    <dgm:pt modelId="{7D804697-8DA8-4D3E-9CA5-7DFF2FF4D62D}">
      <dgm:prSet phldr="0"/>
      <dgm:spPr/>
      <dgm:t>
        <a:bodyPr/>
        <a:lstStyle/>
        <a:p>
          <a:pPr algn="l">
            <a:lnSpc>
              <a:spcPct val="90000"/>
            </a:lnSpc>
          </a:pPr>
          <a:r>
            <a:rPr lang="en-GB"/>
            <a:t>2) Is the UK a net importer of fossil fuels?</a:t>
          </a:r>
          <a:endParaRPr lang="en-US"/>
        </a:p>
      </dgm:t>
    </dgm:pt>
    <dgm:pt modelId="{B998A5C9-045A-496E-A5B5-3B02BC56ABAD}" type="parTrans" cxnId="{B21DE8BD-03EE-452A-B58E-69136D7D8341}">
      <dgm:prSet/>
      <dgm:spPr/>
    </dgm:pt>
    <dgm:pt modelId="{CEC2CD3B-93B0-45A1-8DCC-CFCA9B79585E}" type="sibTrans" cxnId="{B21DE8BD-03EE-452A-B58E-69136D7D8341}">
      <dgm:prSet/>
      <dgm:spPr/>
    </dgm:pt>
    <dgm:pt modelId="{E95985B0-A8B8-4367-842F-C6FC732D9015}">
      <dgm:prSet phldr="0"/>
      <dgm:spPr/>
      <dgm:t>
        <a:bodyPr/>
        <a:lstStyle/>
        <a:p>
          <a:pPr algn="l" rtl="0">
            <a:lnSpc>
              <a:spcPct val="90000"/>
            </a:lnSpc>
          </a:pPr>
          <a:r>
            <a:rPr lang="en-GB"/>
            <a:t>3) Is UK extraction lower emissions intensity than the global average?</a:t>
          </a:r>
          <a:r>
            <a:rPr lang="en-GB">
              <a:latin typeface="Calibri Light" panose="020F0302020204030204"/>
            </a:rPr>
            <a:t> [...than global alternatives?]</a:t>
          </a:r>
          <a:endParaRPr lang="en-US"/>
        </a:p>
      </dgm:t>
    </dgm:pt>
    <dgm:pt modelId="{9A5950B7-A225-43FC-9B9E-50E4F3DF9044}" type="parTrans" cxnId="{D65201AB-43E9-410B-B906-5F1693EE91E3}">
      <dgm:prSet/>
      <dgm:spPr/>
    </dgm:pt>
    <dgm:pt modelId="{984BAFEB-0C16-44BD-AC5C-4969E8D925F6}" type="sibTrans" cxnId="{D65201AB-43E9-410B-B906-5F1693EE91E3}">
      <dgm:prSet/>
      <dgm:spPr/>
    </dgm:pt>
    <dgm:pt modelId="{7C499250-B0C7-45CA-99F0-E2AF65D5CBEF}" type="pres">
      <dgm:prSet presAssocID="{D438FE81-2EAD-45B1-8E66-243C5E163A7C}" presName="linear" presStyleCnt="0">
        <dgm:presLayoutVars>
          <dgm:animLvl val="lvl"/>
          <dgm:resizeHandles val="exact"/>
        </dgm:presLayoutVars>
      </dgm:prSet>
      <dgm:spPr/>
    </dgm:pt>
    <dgm:pt modelId="{4BD8BAC3-6282-487D-9BE5-B9F4D626BA65}" type="pres">
      <dgm:prSet presAssocID="{637AC633-6579-431E-81C9-9B887D36CC67}" presName="parentText" presStyleLbl="node1" presStyleIdx="0" presStyleCnt="3">
        <dgm:presLayoutVars>
          <dgm:chMax val="0"/>
          <dgm:bulletEnabled val="1"/>
        </dgm:presLayoutVars>
      </dgm:prSet>
      <dgm:spPr/>
    </dgm:pt>
    <dgm:pt modelId="{51C53A0A-0866-4911-8B46-5B2138449EFD}" type="pres">
      <dgm:prSet presAssocID="{7A3C7261-92F7-44B7-8142-4A40FE0D25AC}" presName="spacer" presStyleCnt="0"/>
      <dgm:spPr/>
    </dgm:pt>
    <dgm:pt modelId="{B00F435A-D67D-4199-91BC-14831CB30EC6}" type="pres">
      <dgm:prSet presAssocID="{7D804697-8DA8-4D3E-9CA5-7DFF2FF4D62D}" presName="parentText" presStyleLbl="node1" presStyleIdx="1" presStyleCnt="3">
        <dgm:presLayoutVars>
          <dgm:chMax val="0"/>
          <dgm:bulletEnabled val="1"/>
        </dgm:presLayoutVars>
      </dgm:prSet>
      <dgm:spPr/>
    </dgm:pt>
    <dgm:pt modelId="{E757F7D2-569E-47BF-B2D0-D43150B742FD}" type="pres">
      <dgm:prSet presAssocID="{CEC2CD3B-93B0-45A1-8DCC-CFCA9B79585E}" presName="spacer" presStyleCnt="0"/>
      <dgm:spPr/>
    </dgm:pt>
    <dgm:pt modelId="{B099FF60-EC89-4C33-9EA2-F17779FC400F}" type="pres">
      <dgm:prSet presAssocID="{E95985B0-A8B8-4367-842F-C6FC732D9015}" presName="parentText" presStyleLbl="node1" presStyleIdx="2" presStyleCnt="3">
        <dgm:presLayoutVars>
          <dgm:chMax val="0"/>
          <dgm:bulletEnabled val="1"/>
        </dgm:presLayoutVars>
      </dgm:prSet>
      <dgm:spPr/>
    </dgm:pt>
  </dgm:ptLst>
  <dgm:cxnLst>
    <dgm:cxn modelId="{AB1A9630-6F7F-49F3-8F3D-DDEE83DDA11B}" type="presOf" srcId="{E95985B0-A8B8-4367-842F-C6FC732D9015}" destId="{B099FF60-EC89-4C33-9EA2-F17779FC400F}" srcOrd="0" destOrd="0" presId="urn:microsoft.com/office/officeart/2005/8/layout/vList2"/>
    <dgm:cxn modelId="{682B1563-9CB2-4A62-ACA4-E4AFD65D78C7}" type="presOf" srcId="{D438FE81-2EAD-45B1-8E66-243C5E163A7C}" destId="{7C499250-B0C7-45CA-99F0-E2AF65D5CBEF}" srcOrd="0" destOrd="0" presId="urn:microsoft.com/office/officeart/2005/8/layout/vList2"/>
    <dgm:cxn modelId="{7220DE4A-B86D-426B-B3F0-9821131DE75D}" type="presOf" srcId="{637AC633-6579-431E-81C9-9B887D36CC67}" destId="{4BD8BAC3-6282-487D-9BE5-B9F4D626BA65}" srcOrd="0" destOrd="0" presId="urn:microsoft.com/office/officeart/2005/8/layout/vList2"/>
    <dgm:cxn modelId="{F100FD59-8B33-4AB8-9AD1-4391C54AB77C}" srcId="{D438FE81-2EAD-45B1-8E66-243C5E163A7C}" destId="{637AC633-6579-431E-81C9-9B887D36CC67}" srcOrd="0" destOrd="0" parTransId="{F83BB53E-0B87-4F50-BA6B-CAE1AC1B7277}" sibTransId="{7A3C7261-92F7-44B7-8142-4A40FE0D25AC}"/>
    <dgm:cxn modelId="{D65201AB-43E9-410B-B906-5F1693EE91E3}" srcId="{D438FE81-2EAD-45B1-8E66-243C5E163A7C}" destId="{E95985B0-A8B8-4367-842F-C6FC732D9015}" srcOrd="2" destOrd="0" parTransId="{9A5950B7-A225-43FC-9B9E-50E4F3DF9044}" sibTransId="{984BAFEB-0C16-44BD-AC5C-4969E8D925F6}"/>
    <dgm:cxn modelId="{B21DE8BD-03EE-452A-B58E-69136D7D8341}" srcId="{D438FE81-2EAD-45B1-8E66-243C5E163A7C}" destId="{7D804697-8DA8-4D3E-9CA5-7DFF2FF4D62D}" srcOrd="1" destOrd="0" parTransId="{B998A5C9-045A-496E-A5B5-3B02BC56ABAD}" sibTransId="{CEC2CD3B-93B0-45A1-8DCC-CFCA9B79585E}"/>
    <dgm:cxn modelId="{14EB9EE7-9A66-4914-BC89-B7485DB5161B}" type="presOf" srcId="{7D804697-8DA8-4D3E-9CA5-7DFF2FF4D62D}" destId="{B00F435A-D67D-4199-91BC-14831CB30EC6}" srcOrd="0" destOrd="0" presId="urn:microsoft.com/office/officeart/2005/8/layout/vList2"/>
    <dgm:cxn modelId="{29EA383C-B7E1-47D3-8FC6-397B84F2071C}" type="presParOf" srcId="{7C499250-B0C7-45CA-99F0-E2AF65D5CBEF}" destId="{4BD8BAC3-6282-487D-9BE5-B9F4D626BA65}" srcOrd="0" destOrd="0" presId="urn:microsoft.com/office/officeart/2005/8/layout/vList2"/>
    <dgm:cxn modelId="{17A3140F-F146-4B96-BDEE-F16E1817E920}" type="presParOf" srcId="{7C499250-B0C7-45CA-99F0-E2AF65D5CBEF}" destId="{51C53A0A-0866-4911-8B46-5B2138449EFD}" srcOrd="1" destOrd="0" presId="urn:microsoft.com/office/officeart/2005/8/layout/vList2"/>
    <dgm:cxn modelId="{19BC441C-8C6B-4312-B5B0-87DDD97D4B15}" type="presParOf" srcId="{7C499250-B0C7-45CA-99F0-E2AF65D5CBEF}" destId="{B00F435A-D67D-4199-91BC-14831CB30EC6}" srcOrd="2" destOrd="0" presId="urn:microsoft.com/office/officeart/2005/8/layout/vList2"/>
    <dgm:cxn modelId="{7CAACF91-830B-46E5-80FE-49F5A000DF70}" type="presParOf" srcId="{7C499250-B0C7-45CA-99F0-E2AF65D5CBEF}" destId="{E757F7D2-569E-47BF-B2D0-D43150B742FD}" srcOrd="3" destOrd="0" presId="urn:microsoft.com/office/officeart/2005/8/layout/vList2"/>
    <dgm:cxn modelId="{48DA30A0-6299-4785-9A4F-30BBC7125B51}" type="presParOf" srcId="{7C499250-B0C7-45CA-99F0-E2AF65D5CBEF}" destId="{B099FF60-EC89-4C33-9EA2-F17779FC400F}"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38FE81-2EAD-45B1-8E66-243C5E163A7C}" type="doc">
      <dgm:prSet loTypeId="urn:microsoft.com/office/officeart/2005/8/layout/vList2" loCatId="list" qsTypeId="urn:microsoft.com/office/officeart/2005/8/quickstyle/simple1" qsCatId="simple" csTypeId="urn:microsoft.com/office/officeart/2005/8/colors/accent5_3" csCatId="accent5" phldr="1"/>
      <dgm:spPr/>
      <dgm:t>
        <a:bodyPr/>
        <a:lstStyle/>
        <a:p>
          <a:endParaRPr lang="en-GB"/>
        </a:p>
      </dgm:t>
    </dgm:pt>
    <dgm:pt modelId="{637AC633-6579-431E-81C9-9B887D36CC67}">
      <dgm:prSet phldr="0"/>
      <dgm:spPr/>
      <dgm:t>
        <a:bodyPr/>
        <a:lstStyle/>
        <a:p>
          <a:pPr algn="l" rtl="0">
            <a:lnSpc>
              <a:spcPct val="90000"/>
            </a:lnSpc>
          </a:pPr>
          <a:r>
            <a:rPr lang="en-GB">
              <a:latin typeface="Calibri Light" panose="020F0302020204030204"/>
            </a:rPr>
            <a:t>4</a:t>
          </a:r>
          <a:r>
            <a:rPr lang="en-GB"/>
            <a:t>) Is </a:t>
          </a:r>
          <a:r>
            <a:rPr lang="en-GB">
              <a:latin typeface="Calibri Light" panose="020F0302020204030204"/>
            </a:rPr>
            <a:t>the extractor committed to a rising fraction of the CO2 produced from this extraction being recaptured and stored? </a:t>
          </a:r>
          <a:endParaRPr lang="en-US"/>
        </a:p>
      </dgm:t>
    </dgm:pt>
    <dgm:pt modelId="{F83BB53E-0B87-4F50-BA6B-CAE1AC1B7277}" type="parTrans" cxnId="{F100FD59-8B33-4AB8-9AD1-4391C54AB77C}">
      <dgm:prSet/>
      <dgm:spPr/>
    </dgm:pt>
    <dgm:pt modelId="{7A3C7261-92F7-44B7-8142-4A40FE0D25AC}" type="sibTrans" cxnId="{F100FD59-8B33-4AB8-9AD1-4391C54AB77C}">
      <dgm:prSet/>
      <dgm:spPr/>
    </dgm:pt>
    <dgm:pt modelId="{7D804697-8DA8-4D3E-9CA5-7DFF2FF4D62D}">
      <dgm:prSet phldr="0"/>
      <dgm:spPr/>
      <dgm:t>
        <a:bodyPr/>
        <a:lstStyle/>
        <a:p>
          <a:pPr algn="l" rtl="0">
            <a:lnSpc>
              <a:spcPct val="90000"/>
            </a:lnSpc>
          </a:pPr>
          <a:r>
            <a:rPr lang="en-GB">
              <a:latin typeface="Calibri Light" panose="020F0302020204030204"/>
            </a:rPr>
            <a:t>5</a:t>
          </a:r>
          <a:r>
            <a:rPr lang="en-GB"/>
            <a:t>) Is the</a:t>
          </a:r>
          <a:r>
            <a:rPr lang="en-GB">
              <a:latin typeface="Calibri Light" panose="020F0302020204030204"/>
            </a:rPr>
            <a:t> extractor demonstrating investment indicative of support for a societal net zero transition?</a:t>
          </a:r>
          <a:endParaRPr lang="en-US"/>
        </a:p>
      </dgm:t>
    </dgm:pt>
    <dgm:pt modelId="{B998A5C9-045A-496E-A5B5-3B02BC56ABAD}" type="parTrans" cxnId="{B21DE8BD-03EE-452A-B58E-69136D7D8341}">
      <dgm:prSet/>
      <dgm:spPr/>
    </dgm:pt>
    <dgm:pt modelId="{CEC2CD3B-93B0-45A1-8DCC-CFCA9B79585E}" type="sibTrans" cxnId="{B21DE8BD-03EE-452A-B58E-69136D7D8341}">
      <dgm:prSet/>
      <dgm:spPr/>
    </dgm:pt>
    <dgm:pt modelId="{7C499250-B0C7-45CA-99F0-E2AF65D5CBEF}" type="pres">
      <dgm:prSet presAssocID="{D438FE81-2EAD-45B1-8E66-243C5E163A7C}" presName="linear" presStyleCnt="0">
        <dgm:presLayoutVars>
          <dgm:animLvl val="lvl"/>
          <dgm:resizeHandles val="exact"/>
        </dgm:presLayoutVars>
      </dgm:prSet>
      <dgm:spPr/>
    </dgm:pt>
    <dgm:pt modelId="{4BD8BAC3-6282-487D-9BE5-B9F4D626BA65}" type="pres">
      <dgm:prSet presAssocID="{637AC633-6579-431E-81C9-9B887D36CC67}" presName="parentText" presStyleLbl="node1" presStyleIdx="0" presStyleCnt="2">
        <dgm:presLayoutVars>
          <dgm:chMax val="0"/>
          <dgm:bulletEnabled val="1"/>
        </dgm:presLayoutVars>
      </dgm:prSet>
      <dgm:spPr/>
    </dgm:pt>
    <dgm:pt modelId="{51C53A0A-0866-4911-8B46-5B2138449EFD}" type="pres">
      <dgm:prSet presAssocID="{7A3C7261-92F7-44B7-8142-4A40FE0D25AC}" presName="spacer" presStyleCnt="0"/>
      <dgm:spPr/>
    </dgm:pt>
    <dgm:pt modelId="{B00F435A-D67D-4199-91BC-14831CB30EC6}" type="pres">
      <dgm:prSet presAssocID="{7D804697-8DA8-4D3E-9CA5-7DFF2FF4D62D}" presName="parentText" presStyleLbl="node1" presStyleIdx="1" presStyleCnt="2">
        <dgm:presLayoutVars>
          <dgm:chMax val="0"/>
          <dgm:bulletEnabled val="1"/>
        </dgm:presLayoutVars>
      </dgm:prSet>
      <dgm:spPr/>
    </dgm:pt>
  </dgm:ptLst>
  <dgm:cxnLst>
    <dgm:cxn modelId="{682B1563-9CB2-4A62-ACA4-E4AFD65D78C7}" type="presOf" srcId="{D438FE81-2EAD-45B1-8E66-243C5E163A7C}" destId="{7C499250-B0C7-45CA-99F0-E2AF65D5CBEF}" srcOrd="0" destOrd="0" presId="urn:microsoft.com/office/officeart/2005/8/layout/vList2"/>
    <dgm:cxn modelId="{7220DE4A-B86D-426B-B3F0-9821131DE75D}" type="presOf" srcId="{637AC633-6579-431E-81C9-9B887D36CC67}" destId="{4BD8BAC3-6282-487D-9BE5-B9F4D626BA65}" srcOrd="0" destOrd="0" presId="urn:microsoft.com/office/officeart/2005/8/layout/vList2"/>
    <dgm:cxn modelId="{F100FD59-8B33-4AB8-9AD1-4391C54AB77C}" srcId="{D438FE81-2EAD-45B1-8E66-243C5E163A7C}" destId="{637AC633-6579-431E-81C9-9B887D36CC67}" srcOrd="0" destOrd="0" parTransId="{F83BB53E-0B87-4F50-BA6B-CAE1AC1B7277}" sibTransId="{7A3C7261-92F7-44B7-8142-4A40FE0D25AC}"/>
    <dgm:cxn modelId="{B21DE8BD-03EE-452A-B58E-69136D7D8341}" srcId="{D438FE81-2EAD-45B1-8E66-243C5E163A7C}" destId="{7D804697-8DA8-4D3E-9CA5-7DFF2FF4D62D}" srcOrd="1" destOrd="0" parTransId="{B998A5C9-045A-496E-A5B5-3B02BC56ABAD}" sibTransId="{CEC2CD3B-93B0-45A1-8DCC-CFCA9B79585E}"/>
    <dgm:cxn modelId="{14EB9EE7-9A66-4914-BC89-B7485DB5161B}" type="presOf" srcId="{7D804697-8DA8-4D3E-9CA5-7DFF2FF4D62D}" destId="{B00F435A-D67D-4199-91BC-14831CB30EC6}" srcOrd="0" destOrd="0" presId="urn:microsoft.com/office/officeart/2005/8/layout/vList2"/>
    <dgm:cxn modelId="{29EA383C-B7E1-47D3-8FC6-397B84F2071C}" type="presParOf" srcId="{7C499250-B0C7-45CA-99F0-E2AF65D5CBEF}" destId="{4BD8BAC3-6282-487D-9BE5-B9F4D626BA65}" srcOrd="0" destOrd="0" presId="urn:microsoft.com/office/officeart/2005/8/layout/vList2"/>
    <dgm:cxn modelId="{17A3140F-F146-4B96-BDEE-F16E1817E920}" type="presParOf" srcId="{7C499250-B0C7-45CA-99F0-E2AF65D5CBEF}" destId="{51C53A0A-0866-4911-8B46-5B2138449EFD}" srcOrd="1" destOrd="0" presId="urn:microsoft.com/office/officeart/2005/8/layout/vList2"/>
    <dgm:cxn modelId="{19BC441C-8C6B-4312-B5B0-87DDD97D4B15}" type="presParOf" srcId="{7C499250-B0C7-45CA-99F0-E2AF65D5CBEF}" destId="{B00F435A-D67D-4199-91BC-14831CB30EC6}"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1F125D-4AD0-44FD-8530-4EE97E366B6D}">
      <dsp:nvSpPr>
        <dsp:cNvPr id="0" name=""/>
        <dsp:cNvSpPr/>
      </dsp:nvSpPr>
      <dsp:spPr>
        <a:xfrm>
          <a:off x="0" y="499"/>
          <a:ext cx="9437016" cy="11695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3ED8E7-858D-4189-BBBA-A9AB42D0A2B7}">
      <dsp:nvSpPr>
        <dsp:cNvPr id="0" name=""/>
        <dsp:cNvSpPr/>
      </dsp:nvSpPr>
      <dsp:spPr>
        <a:xfrm>
          <a:off x="353787" y="263647"/>
          <a:ext cx="643249" cy="6432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19076A-9792-4670-8440-F8CDAE2C5B0A}">
      <dsp:nvSpPr>
        <dsp:cNvPr id="0" name=""/>
        <dsp:cNvSpPr/>
      </dsp:nvSpPr>
      <dsp:spPr>
        <a:xfrm>
          <a:off x="1350824" y="499"/>
          <a:ext cx="8086191" cy="1169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777" tIns="123777" rIns="123777" bIns="123777" numCol="1" spcCol="1270" anchor="ctr" anchorCtr="0">
          <a:noAutofit/>
        </a:bodyPr>
        <a:lstStyle/>
        <a:p>
          <a:pPr marL="0" lvl="0" indent="0" algn="l" defTabSz="844550">
            <a:lnSpc>
              <a:spcPct val="100000"/>
            </a:lnSpc>
            <a:spcBef>
              <a:spcPct val="0"/>
            </a:spcBef>
            <a:spcAft>
              <a:spcPct val="35000"/>
            </a:spcAft>
            <a:buNone/>
          </a:pPr>
          <a:r>
            <a:rPr lang="en-GB" sz="1900" kern="1200" dirty="0"/>
            <a:t>Engagement with fossil fuel extractors, steel and cement, chemicals production, heavy industry, aviation etc. </a:t>
          </a:r>
          <a:endParaRPr lang="en-US" sz="1900" kern="1200" dirty="0"/>
        </a:p>
      </dsp:txBody>
      <dsp:txXfrm>
        <a:off x="1350824" y="499"/>
        <a:ext cx="8086191" cy="1169545"/>
      </dsp:txXfrm>
    </dsp:sp>
    <dsp:sp modelId="{EE88EB6F-16EF-4771-A3C9-28A85018F87A}">
      <dsp:nvSpPr>
        <dsp:cNvPr id="0" name=""/>
        <dsp:cNvSpPr/>
      </dsp:nvSpPr>
      <dsp:spPr>
        <a:xfrm>
          <a:off x="0" y="1462431"/>
          <a:ext cx="9437016" cy="11695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1D6B2F-7289-42F5-8567-D33C24DBA8FF}">
      <dsp:nvSpPr>
        <dsp:cNvPr id="0" name=""/>
        <dsp:cNvSpPr/>
      </dsp:nvSpPr>
      <dsp:spPr>
        <a:xfrm>
          <a:off x="353787" y="1725579"/>
          <a:ext cx="643249" cy="6432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3D9C4E-18E4-41C0-8875-FC6EB46A16ED}">
      <dsp:nvSpPr>
        <dsp:cNvPr id="0" name=""/>
        <dsp:cNvSpPr/>
      </dsp:nvSpPr>
      <dsp:spPr>
        <a:xfrm>
          <a:off x="1350824" y="1462431"/>
          <a:ext cx="8086191" cy="1169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777" tIns="123777" rIns="123777" bIns="123777" numCol="1" spcCol="1270" anchor="ctr" anchorCtr="0">
          <a:noAutofit/>
        </a:bodyPr>
        <a:lstStyle/>
        <a:p>
          <a:pPr marL="0" lvl="0" indent="0" algn="l" defTabSz="844550">
            <a:lnSpc>
              <a:spcPct val="100000"/>
            </a:lnSpc>
            <a:spcBef>
              <a:spcPct val="0"/>
            </a:spcBef>
            <a:spcAft>
              <a:spcPct val="35000"/>
            </a:spcAft>
            <a:buNone/>
          </a:pPr>
          <a:r>
            <a:rPr lang="en-GB" sz="1900" kern="1200" dirty="0"/>
            <a:t>The design and application of appraisal structures which assess a company's net zero policy against the requirements for a durable, just, and equitable net zero transition.</a:t>
          </a:r>
          <a:endParaRPr lang="en-US" sz="1900" kern="1200" dirty="0"/>
        </a:p>
      </dsp:txBody>
      <dsp:txXfrm>
        <a:off x="1350824" y="1462431"/>
        <a:ext cx="8086191" cy="1169545"/>
      </dsp:txXfrm>
    </dsp:sp>
    <dsp:sp modelId="{10F42D58-6C77-4581-8FC9-948FD1154660}">
      <dsp:nvSpPr>
        <dsp:cNvPr id="0" name=""/>
        <dsp:cNvSpPr/>
      </dsp:nvSpPr>
      <dsp:spPr>
        <a:xfrm>
          <a:off x="0" y="2924362"/>
          <a:ext cx="9437016" cy="11695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5EC7BC-AE1B-452E-942D-43578805E8AC}">
      <dsp:nvSpPr>
        <dsp:cNvPr id="0" name=""/>
        <dsp:cNvSpPr/>
      </dsp:nvSpPr>
      <dsp:spPr>
        <a:xfrm>
          <a:off x="353787" y="3187510"/>
          <a:ext cx="643249" cy="6432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2290C2-B0A4-4304-8514-38F802047965}">
      <dsp:nvSpPr>
        <dsp:cNvPr id="0" name=""/>
        <dsp:cNvSpPr/>
      </dsp:nvSpPr>
      <dsp:spPr>
        <a:xfrm>
          <a:off x="1350824" y="2924362"/>
          <a:ext cx="8086191" cy="1169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777" tIns="123777" rIns="123777" bIns="123777" numCol="1" spcCol="1270" anchor="ctr" anchorCtr="0">
          <a:noAutofit/>
        </a:bodyPr>
        <a:lstStyle/>
        <a:p>
          <a:pPr marL="0" lvl="0" indent="0" algn="l" defTabSz="844550">
            <a:lnSpc>
              <a:spcPct val="100000"/>
            </a:lnSpc>
            <a:spcBef>
              <a:spcPct val="0"/>
            </a:spcBef>
            <a:spcAft>
              <a:spcPct val="35000"/>
            </a:spcAft>
            <a:buNone/>
          </a:pPr>
          <a:r>
            <a:rPr lang="en-GB" sz="1900" kern="1200"/>
            <a:t>The design of public policy and regulations which guarantee a net zero transition in line with Oxford's understanding of best-practise climate policy.</a:t>
          </a:r>
          <a:endParaRPr lang="en-US" sz="1900" kern="1200"/>
        </a:p>
      </dsp:txBody>
      <dsp:txXfrm>
        <a:off x="1350824" y="2924362"/>
        <a:ext cx="8086191" cy="11695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D8BAC3-6282-487D-9BE5-B9F4D626BA65}">
      <dsp:nvSpPr>
        <dsp:cNvPr id="0" name=""/>
        <dsp:cNvSpPr/>
      </dsp:nvSpPr>
      <dsp:spPr>
        <a:xfrm>
          <a:off x="0" y="54738"/>
          <a:ext cx="5870222" cy="755820"/>
        </a:xfrm>
        <a:prstGeom prst="round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GB" sz="1900" kern="1200"/>
            <a:t>1) Is UK offshore sector scope 1 and 2 emissions trajectory Paris-compliant?</a:t>
          </a:r>
          <a:r>
            <a:rPr lang="en-GB" sz="1900" kern="1200">
              <a:latin typeface="Calibri Light" panose="020F0302020204030204"/>
            </a:rPr>
            <a:t> […plus scope 3 trajectory?]</a:t>
          </a:r>
          <a:endParaRPr lang="en-US" sz="1900" kern="1200"/>
        </a:p>
      </dsp:txBody>
      <dsp:txXfrm>
        <a:off x="36896" y="91634"/>
        <a:ext cx="5796430" cy="682028"/>
      </dsp:txXfrm>
    </dsp:sp>
    <dsp:sp modelId="{B00F435A-D67D-4199-91BC-14831CB30EC6}">
      <dsp:nvSpPr>
        <dsp:cNvPr id="0" name=""/>
        <dsp:cNvSpPr/>
      </dsp:nvSpPr>
      <dsp:spPr>
        <a:xfrm>
          <a:off x="0" y="865278"/>
          <a:ext cx="5870222" cy="755820"/>
        </a:xfrm>
        <a:prstGeom prst="roundRect">
          <a:avLst/>
        </a:prstGeom>
        <a:solidFill>
          <a:schemeClr val="accent5">
            <a:shade val="80000"/>
            <a:hueOff val="135632"/>
            <a:satOff val="2588"/>
            <a:lumOff val="114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t>2) Is the UK a net importer of fossil fuels?</a:t>
          </a:r>
          <a:endParaRPr lang="en-US" sz="1900" kern="1200"/>
        </a:p>
      </dsp:txBody>
      <dsp:txXfrm>
        <a:off x="36896" y="902174"/>
        <a:ext cx="5796430" cy="682028"/>
      </dsp:txXfrm>
    </dsp:sp>
    <dsp:sp modelId="{B099FF60-EC89-4C33-9EA2-F17779FC400F}">
      <dsp:nvSpPr>
        <dsp:cNvPr id="0" name=""/>
        <dsp:cNvSpPr/>
      </dsp:nvSpPr>
      <dsp:spPr>
        <a:xfrm>
          <a:off x="0" y="1675819"/>
          <a:ext cx="5870222" cy="755820"/>
        </a:xfrm>
        <a:prstGeom prst="roundRect">
          <a:avLst/>
        </a:prstGeom>
        <a:solidFill>
          <a:schemeClr val="accent5">
            <a:shade val="80000"/>
            <a:hueOff val="271263"/>
            <a:satOff val="5175"/>
            <a:lumOff val="228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GB" sz="1900" kern="1200"/>
            <a:t>3) Is UK extraction lower emissions intensity than the global average?</a:t>
          </a:r>
          <a:r>
            <a:rPr lang="en-GB" sz="1900" kern="1200">
              <a:latin typeface="Calibri Light" panose="020F0302020204030204"/>
            </a:rPr>
            <a:t> [...than global alternatives?]</a:t>
          </a:r>
          <a:endParaRPr lang="en-US" sz="1900" kern="1200"/>
        </a:p>
      </dsp:txBody>
      <dsp:txXfrm>
        <a:off x="36896" y="1712715"/>
        <a:ext cx="5796430" cy="6820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D8BAC3-6282-487D-9BE5-B9F4D626BA65}">
      <dsp:nvSpPr>
        <dsp:cNvPr id="0" name=""/>
        <dsp:cNvSpPr/>
      </dsp:nvSpPr>
      <dsp:spPr>
        <a:xfrm>
          <a:off x="0" y="169617"/>
          <a:ext cx="5870222" cy="716040"/>
        </a:xfrm>
        <a:prstGeom prst="round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kern="1200">
              <a:latin typeface="Calibri Light" panose="020F0302020204030204"/>
            </a:rPr>
            <a:t>4</a:t>
          </a:r>
          <a:r>
            <a:rPr lang="en-GB" sz="1800" kern="1200"/>
            <a:t>) Is </a:t>
          </a:r>
          <a:r>
            <a:rPr lang="en-GB" sz="1800" kern="1200">
              <a:latin typeface="Calibri Light" panose="020F0302020204030204"/>
            </a:rPr>
            <a:t>the extractor committed to a rising fraction of the CO2 produced from this extraction being recaptured and stored? </a:t>
          </a:r>
          <a:endParaRPr lang="en-US" sz="1800" kern="1200"/>
        </a:p>
      </dsp:txBody>
      <dsp:txXfrm>
        <a:off x="34954" y="204571"/>
        <a:ext cx="5800314" cy="646132"/>
      </dsp:txXfrm>
    </dsp:sp>
    <dsp:sp modelId="{B00F435A-D67D-4199-91BC-14831CB30EC6}">
      <dsp:nvSpPr>
        <dsp:cNvPr id="0" name=""/>
        <dsp:cNvSpPr/>
      </dsp:nvSpPr>
      <dsp:spPr>
        <a:xfrm>
          <a:off x="0" y="937497"/>
          <a:ext cx="5870222" cy="716040"/>
        </a:xfrm>
        <a:prstGeom prst="roundRect">
          <a:avLst/>
        </a:prstGeom>
        <a:solidFill>
          <a:schemeClr val="accent5">
            <a:shade val="80000"/>
            <a:hueOff val="271263"/>
            <a:satOff val="5175"/>
            <a:lumOff val="228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kern="1200">
              <a:latin typeface="Calibri Light" panose="020F0302020204030204"/>
            </a:rPr>
            <a:t>5</a:t>
          </a:r>
          <a:r>
            <a:rPr lang="en-GB" sz="1800" kern="1200"/>
            <a:t>) Is the</a:t>
          </a:r>
          <a:r>
            <a:rPr lang="en-GB" sz="1800" kern="1200">
              <a:latin typeface="Calibri Light" panose="020F0302020204030204"/>
            </a:rPr>
            <a:t> extractor demonstrating investment indicative of support for a societal net zero transition?</a:t>
          </a:r>
          <a:endParaRPr lang="en-US" sz="1800" kern="1200"/>
        </a:p>
      </dsp:txBody>
      <dsp:txXfrm>
        <a:off x="34954" y="972451"/>
        <a:ext cx="5800314" cy="64613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F6A986-F36B-7B46-AD2C-695ABBCFC6E4}" type="datetimeFigureOut">
              <a:rPr lang="en-GB" smtClean="0"/>
              <a:t>11/03/2024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D4B4EA-1E59-284F-861A-60F1709FC86A}" type="slidenum">
              <a:rPr lang="en-GB" smtClean="0"/>
              <a:t>‹#›</a:t>
            </a:fld>
            <a:endParaRPr lang="en-GB"/>
          </a:p>
        </p:txBody>
      </p:sp>
    </p:spTree>
    <p:extLst>
      <p:ext uri="{BB962C8B-B14F-4D97-AF65-F5344CB8AC3E}">
        <p14:creationId xmlns:p14="http://schemas.microsoft.com/office/powerpoint/2010/main" val="3459472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home.barclays/news/press-releases/2022/12/barclays-significantly-increases-sustainable-finance/#:~:text=London%2C%2014%20December%3A%20Following%20the,its%20climate%20strategy%20as%20endorsed"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bmj.com/content/378/bmj.o2095"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3276DD-AF95-4AF6-A996-557D40E4659B}" type="slidenum">
              <a:rPr lang="en-GB" smtClean="0"/>
              <a:t>2</a:t>
            </a:fld>
            <a:endParaRPr lang="en-GB" dirty="0"/>
          </a:p>
        </p:txBody>
      </p:sp>
    </p:spTree>
    <p:extLst>
      <p:ext uri="{BB962C8B-B14F-4D97-AF65-F5344CB8AC3E}">
        <p14:creationId xmlns:p14="http://schemas.microsoft.com/office/powerpoint/2010/main" val="2957580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Tx/>
              <a:buNone/>
            </a:pPr>
            <a:r>
              <a:rPr lang="en-AU" b="0" i="0" u="none" strike="noStrike" dirty="0">
                <a:solidFill>
                  <a:srgbClr val="333333"/>
                </a:solidFill>
                <a:effectLst/>
                <a:latin typeface="Expert Sans Light"/>
              </a:rPr>
              <a:t>Published a revised Climate Change Statement to progress its climate strategy together with a Transition Finance Framework, which outlines criteria for transition finance transactions. </a:t>
            </a:r>
          </a:p>
          <a:p>
            <a:pPr algn="l">
              <a:buFontTx/>
              <a:buNone/>
            </a:pPr>
            <a:endParaRPr lang="en-AU" b="0" i="0" u="none" strike="noStrike" dirty="0">
              <a:solidFill>
                <a:srgbClr val="333333"/>
              </a:solidFill>
              <a:effectLst/>
              <a:latin typeface="Expert Sans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b="1" i="0" dirty="0">
                <a:effectLst/>
                <a:latin typeface="-apple-system"/>
              </a:rPr>
              <a:t>Net Zero Ambition</a:t>
            </a:r>
            <a:r>
              <a:rPr lang="en-AU" b="0" i="0" dirty="0">
                <a:effectLst/>
                <a:latin typeface="-apple-system"/>
              </a:rPr>
              <a:t>: ambition to be a net zero bank by 2050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i="0" u="none" strike="noStrike" dirty="0">
              <a:solidFill>
                <a:srgbClr val="333333"/>
              </a:solidFill>
              <a:effectLst/>
              <a:latin typeface="Expert Sans Light"/>
            </a:endParaRPr>
          </a:p>
          <a:p>
            <a:pPr algn="l">
              <a:buFont typeface="Arial" panose="020B0604020202020204" pitchFamily="34" charset="0"/>
              <a:buChar char="•"/>
            </a:pPr>
            <a:r>
              <a:rPr lang="en-AU" b="1" i="0" u="none" strike="noStrike" dirty="0">
                <a:solidFill>
                  <a:srgbClr val="333333"/>
                </a:solidFill>
                <a:effectLst/>
                <a:latin typeface="Expert Sans Light"/>
              </a:rPr>
              <a:t>Introduces restrictions for new and non-diversified oil and gas clients engaged in expansion.</a:t>
            </a:r>
            <a:br>
              <a:rPr lang="en-AU" b="1" i="0" u="none" strike="noStrike" dirty="0">
                <a:solidFill>
                  <a:srgbClr val="333333"/>
                </a:solidFill>
                <a:effectLst/>
                <a:latin typeface="Expert Sans Light"/>
              </a:rPr>
            </a:br>
            <a:endParaRPr lang="en-AU" b="0" i="0" u="none" strike="noStrike" dirty="0">
              <a:solidFill>
                <a:srgbClr val="333333"/>
              </a:solidFill>
              <a:effectLst/>
              <a:latin typeface="Expert Sans Light"/>
            </a:endParaRPr>
          </a:p>
          <a:p>
            <a:pPr algn="l">
              <a:buFont typeface="Arial" panose="020B0604020202020204" pitchFamily="34" charset="0"/>
              <a:buChar char="•"/>
            </a:pPr>
            <a:r>
              <a:rPr lang="en-AU" b="1" i="0" u="none" strike="noStrike" dirty="0">
                <a:solidFill>
                  <a:srgbClr val="333333"/>
                </a:solidFill>
                <a:effectLst/>
                <a:latin typeface="Expert Sans Light"/>
              </a:rPr>
              <a:t>Establishes clear expectations of transition strategies and decarbonisation requirements for energy clients.</a:t>
            </a:r>
          </a:p>
          <a:p>
            <a:pPr algn="l">
              <a:buFont typeface="Arial" panose="020B0604020202020204" pitchFamily="34" charset="0"/>
              <a:buChar char="•"/>
            </a:pPr>
            <a:endParaRPr lang="en-AU" b="0" i="0" u="none" strike="noStrike" dirty="0">
              <a:solidFill>
                <a:srgbClr val="333333"/>
              </a:solidFill>
              <a:effectLst/>
              <a:latin typeface="Expert Sans Light"/>
            </a:endParaRPr>
          </a:p>
          <a:p>
            <a:pPr algn="l">
              <a:buFont typeface="Arial" panose="020B0604020202020204" pitchFamily="34" charset="0"/>
              <a:buChar char="•"/>
            </a:pPr>
            <a:r>
              <a:rPr lang="en-AU" b="1" i="0" u="none" strike="noStrike" dirty="0">
                <a:solidFill>
                  <a:srgbClr val="333333"/>
                </a:solidFill>
                <a:effectLst/>
                <a:latin typeface="Expert Sans Light"/>
              </a:rPr>
              <a:t>Commitment to finance </a:t>
            </a:r>
            <a:r>
              <a:rPr lang="en-AU" b="1" i="0" u="sng" dirty="0">
                <a:solidFill>
                  <a:srgbClr val="0076B6"/>
                </a:solidFill>
                <a:effectLst/>
                <a:latin typeface="Expert Sans Light"/>
                <a:hlinkClick r:id="rId3"/>
              </a:rPr>
              <a:t>$1trillion of Sustainable and Transition Finance</a:t>
            </a:r>
            <a:r>
              <a:rPr lang="en-AU" b="1" i="0" u="none" strike="noStrike" dirty="0">
                <a:solidFill>
                  <a:srgbClr val="333333"/>
                </a:solidFill>
                <a:effectLst/>
                <a:latin typeface="Expert Sans Light"/>
              </a:rPr>
              <a:t> by 2030</a:t>
            </a:r>
          </a:p>
          <a:p>
            <a:pPr algn="l">
              <a:buFontTx/>
              <a:buNone/>
            </a:pPr>
            <a:endParaRPr lang="en-AU" b="0" i="0" u="none" strike="noStrike" dirty="0">
              <a:solidFill>
                <a:srgbClr val="333333"/>
              </a:solidFill>
              <a:effectLst/>
              <a:latin typeface="Expert Sans Light"/>
            </a:endParaRPr>
          </a:p>
          <a:p>
            <a:pPr algn="l">
              <a:buFontTx/>
              <a:buNone/>
            </a:pPr>
            <a:r>
              <a:rPr lang="en-AU" b="1" i="0" dirty="0">
                <a:effectLst/>
                <a:latin typeface="-apple-system"/>
              </a:rPr>
              <a:t>Climate Change Statement: </a:t>
            </a:r>
          </a:p>
          <a:p>
            <a:pPr algn="l">
              <a:buFontTx/>
              <a:buNone/>
            </a:pPr>
            <a:r>
              <a:rPr lang="en-AU" b="0" i="0" dirty="0">
                <a:effectLst/>
                <a:latin typeface="-apple-system"/>
              </a:rPr>
              <a:t>A three-part strategy reducing financed emissions, and financing the transition to a low-carbon economy</a:t>
            </a:r>
          </a:p>
          <a:p>
            <a:pPr algn="l">
              <a:buFontTx/>
              <a:buNone/>
            </a:pPr>
            <a:endParaRPr lang="en-AU" b="0" i="0" u="none" strike="noStrike" dirty="0">
              <a:solidFill>
                <a:srgbClr val="000000"/>
              </a:solidFill>
              <a:effectLst/>
              <a:latin typeface="-apple-system"/>
            </a:endParaRPr>
          </a:p>
          <a:p>
            <a:pPr algn="l">
              <a:buFontTx/>
              <a:buNone/>
            </a:pPr>
            <a:r>
              <a:rPr lang="en-AU" b="1" i="0" dirty="0">
                <a:effectLst/>
                <a:latin typeface="Arial" panose="020B0604020202020204" pitchFamily="34" charset="0"/>
              </a:rPr>
              <a:t>1. </a:t>
            </a:r>
            <a:r>
              <a:rPr lang="en-AU" b="1" i="0" dirty="0">
                <a:effectLst/>
                <a:latin typeface="-apple-system"/>
              </a:rPr>
              <a:t> Focuses on achieving net-zero operations: </a:t>
            </a:r>
            <a:r>
              <a:rPr lang="en-AU" b="0" i="0" dirty="0">
                <a:effectLst/>
                <a:latin typeface="Arial" panose="020B0604020202020204" pitchFamily="34" charset="0"/>
              </a:rPr>
              <a:t>Reduce its Scope 1, Scope 2 and Scope 3</a:t>
            </a:r>
            <a:br>
              <a:rPr lang="en-AU" dirty="0"/>
            </a:br>
            <a:r>
              <a:rPr lang="en-AU" b="0" i="0" dirty="0">
                <a:effectLst/>
                <a:latin typeface="Arial" panose="020B0604020202020204" pitchFamily="34" charset="0"/>
              </a:rPr>
              <a:t>operational emissions consistent with a 1.5°C aligned pathway and counterbalance any residual</a:t>
            </a:r>
            <a:br>
              <a:rPr lang="en-AU" dirty="0"/>
            </a:br>
            <a:r>
              <a:rPr lang="en-AU" b="0" i="0" dirty="0">
                <a:effectLst/>
                <a:latin typeface="Arial" panose="020B0604020202020204" pitchFamily="34" charset="0"/>
              </a:rPr>
              <a:t>emissions.</a:t>
            </a:r>
          </a:p>
          <a:p>
            <a:pPr algn="l">
              <a:buFontTx/>
              <a:buNone/>
            </a:pPr>
            <a:endParaRPr lang="en-AU" b="0" i="0" u="none" strike="noStrike" dirty="0">
              <a:solidFill>
                <a:srgbClr val="000000"/>
              </a:solidFill>
              <a:effectLst/>
              <a:latin typeface="Arial" panose="020B0604020202020204" pitchFamily="34" charset="0"/>
            </a:endParaRPr>
          </a:p>
          <a:p>
            <a:pPr algn="l">
              <a:buFontTx/>
              <a:buNone/>
            </a:pPr>
            <a:r>
              <a:rPr lang="en-AU" b="0" i="0" u="none" strike="noStrike" dirty="0">
                <a:solidFill>
                  <a:srgbClr val="000000"/>
                </a:solidFill>
                <a:effectLst/>
                <a:latin typeface="Arial" panose="020B0604020202020204" pitchFamily="34" charset="0"/>
              </a:rPr>
              <a:t>2. </a:t>
            </a:r>
            <a:r>
              <a:rPr lang="en-AU" b="1" i="0" u="none" strike="noStrike" dirty="0">
                <a:solidFill>
                  <a:srgbClr val="000000"/>
                </a:solidFill>
                <a:effectLst/>
                <a:latin typeface="Arial" panose="020B0604020202020204" pitchFamily="34" charset="0"/>
              </a:rPr>
              <a:t>Reduce Financed emissions</a:t>
            </a:r>
          </a:p>
          <a:p>
            <a:pPr algn="l">
              <a:buFontTx/>
              <a:buNone/>
            </a:pPr>
            <a:endParaRPr lang="en-AU"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u="none" strike="noStrike" dirty="0">
                <a:solidFill>
                  <a:srgbClr val="000000"/>
                </a:solidFill>
                <a:effectLst/>
                <a:latin typeface="Arial" panose="020B0604020202020204" pitchFamily="34" charset="0"/>
              </a:rPr>
              <a:t>3</a:t>
            </a:r>
            <a:r>
              <a:rPr lang="en-AU" b="1" i="0" u="none" strike="noStrike" dirty="0">
                <a:solidFill>
                  <a:srgbClr val="000000"/>
                </a:solidFill>
                <a:effectLst/>
                <a:latin typeface="Arial" panose="020B0604020202020204" pitchFamily="34" charset="0"/>
              </a:rPr>
              <a:t>. Finance the transition </a:t>
            </a:r>
            <a:r>
              <a:rPr lang="en-AU" b="0" i="0" dirty="0">
                <a:effectLst/>
                <a:latin typeface="-apple-system"/>
              </a:rPr>
              <a:t>to a low-carbon economy</a:t>
            </a:r>
          </a:p>
          <a:p>
            <a:pPr algn="l">
              <a:buFontTx/>
              <a:buNone/>
            </a:pPr>
            <a:endParaRPr lang="en-AU" b="0" i="0" u="none" strike="noStrike" dirty="0">
              <a:solidFill>
                <a:srgbClr val="000000"/>
              </a:solidFill>
              <a:effectLst/>
              <a:latin typeface="Arial" panose="020B0604020202020204" pitchFamily="34" charset="0"/>
            </a:endParaRPr>
          </a:p>
          <a:p>
            <a:pPr algn="l">
              <a:buFont typeface="Arial" panose="020B0604020202020204" pitchFamily="34" charset="0"/>
              <a:buNone/>
            </a:pPr>
            <a:r>
              <a:rPr lang="en-AU" b="1" i="0" u="none" strike="noStrike" dirty="0">
                <a:solidFill>
                  <a:srgbClr val="000000"/>
                </a:solidFill>
                <a:effectLst/>
                <a:latin typeface="Arial" panose="020B0604020202020204" pitchFamily="34" charset="0"/>
              </a:rPr>
              <a:t>Fossil fuels: Client Transition Framework: </a:t>
            </a:r>
          </a:p>
          <a:p>
            <a:pPr algn="l">
              <a:buFont typeface="Arial" panose="020B0604020202020204" pitchFamily="34" charset="0"/>
              <a:buNone/>
            </a:pPr>
            <a:endParaRPr lang="en-AU" b="1" i="0" u="none" strike="noStrike" dirty="0">
              <a:solidFill>
                <a:srgbClr val="000000"/>
              </a:solidFill>
              <a:effectLst/>
              <a:latin typeface="Arial" panose="020B0604020202020204" pitchFamily="34" charset="0"/>
            </a:endParaRPr>
          </a:p>
          <a:p>
            <a:pPr algn="l">
              <a:buFont typeface="Arial" panose="020B0604020202020204" pitchFamily="34" charset="0"/>
              <a:buNone/>
            </a:pPr>
            <a:r>
              <a:rPr lang="en-AU" b="0" i="0" dirty="0">
                <a:effectLst/>
                <a:latin typeface="-apple-system"/>
              </a:rPr>
              <a:t>Barclays requires Energy Groups to have a transition plan or decarbonization strategy in place as part of their Client Transition Framework (CTF) assessment. The CTF assesses Energy Groups' plans for alignment with Barclays' emissions reduction targets and considers factors such as Scope 1 and 2 emissions reduction targets, Scope 3 absolute emissions reduction targets/commitments, plans to expand production, and low carbon business model activities and plans</a:t>
            </a:r>
            <a:endParaRPr lang="en-AU" b="1" i="0" u="none" strike="noStrike" dirty="0">
              <a:solidFill>
                <a:srgbClr val="000000"/>
              </a:solidFill>
              <a:effectLst/>
              <a:latin typeface="Arial" panose="020B0604020202020204" pitchFamily="34" charset="0"/>
            </a:endParaRPr>
          </a:p>
          <a:p>
            <a:pPr algn="l">
              <a:buFont typeface="Arial" panose="020B0604020202020204" pitchFamily="34" charset="0"/>
              <a:buNone/>
            </a:pPr>
            <a:endParaRPr lang="en-AU" b="1" i="0" u="none" strike="noStrike" dirty="0">
              <a:solidFill>
                <a:srgbClr val="000000"/>
              </a:solidFill>
              <a:effectLst/>
              <a:latin typeface="Arial" panose="020B0604020202020204" pitchFamily="34" charset="0"/>
            </a:endParaRPr>
          </a:p>
          <a:p>
            <a:pPr algn="l">
              <a:buFont typeface="Arial" panose="020B0604020202020204" pitchFamily="34" charset="0"/>
              <a:buNone/>
            </a:pPr>
            <a:r>
              <a:rPr lang="en-AU" b="0" i="0" dirty="0">
                <a:effectLst/>
                <a:latin typeface="-apple-system"/>
              </a:rPr>
              <a:t>By January 1, 2025, Barclays expects all Energy Groups to be producing relevant information regarding their transition plans or decarbonization strategies. </a:t>
            </a:r>
          </a:p>
          <a:p>
            <a:pPr algn="l">
              <a:buFont typeface="Arial" panose="020B0604020202020204" pitchFamily="34" charset="0"/>
              <a:buNone/>
            </a:pPr>
            <a:endParaRPr lang="en-AU" b="0" i="0" u="none" strike="noStrike" dirty="0">
              <a:solidFill>
                <a:srgbClr val="000000"/>
              </a:solidFill>
              <a:effectLst/>
              <a:latin typeface="-apple-system"/>
            </a:endParaRPr>
          </a:p>
          <a:p>
            <a:pPr algn="l">
              <a:buFont typeface="Arial" panose="020B0604020202020204" pitchFamily="34" charset="0"/>
              <a:buNone/>
            </a:pPr>
            <a:r>
              <a:rPr lang="en-AU" b="0" i="0" dirty="0">
                <a:effectLst/>
                <a:latin typeface="-apple-system"/>
              </a:rPr>
              <a:t>The CTF assessment informs the Client Transition Review Forum (CTRF) reviews, which help determine Barclays' financing appetite and implications for emissions reduction targets, commercial, credit, and reputational impacts. Energy Groups meeting specific criteria are subject to mandatory annual review by the CTRF to assess the appropriateness of continued financing support in the context of their investment plans and overall decarbonization or transition plans </a:t>
            </a:r>
            <a:endParaRPr lang="en-AU" b="1" i="0" u="none" strike="noStrike" dirty="0">
              <a:solidFill>
                <a:srgbClr val="000000"/>
              </a:solidFill>
              <a:effectLst/>
              <a:latin typeface="Arial" panose="020B0604020202020204" pitchFamily="34" charset="0"/>
            </a:endParaRPr>
          </a:p>
          <a:p>
            <a:pPr algn="l">
              <a:buFont typeface="Arial" panose="020B0604020202020204" pitchFamily="34" charset="0"/>
              <a:buNone/>
            </a:pPr>
            <a:endParaRPr lang="en-AU" b="1" i="0" u="none" strike="noStrike" dirty="0">
              <a:solidFill>
                <a:srgbClr val="000000"/>
              </a:solidFill>
              <a:effectLst/>
              <a:latin typeface="Arial" panose="020B0604020202020204" pitchFamily="34" charset="0"/>
            </a:endParaRPr>
          </a:p>
          <a:p>
            <a:pPr algn="l">
              <a:buFont typeface="Arial" panose="020B0604020202020204" pitchFamily="34" charset="0"/>
              <a:buNone/>
            </a:pPr>
            <a:r>
              <a:rPr lang="en-AU" b="0" i="0" dirty="0">
                <a:effectLst/>
                <a:latin typeface="Arial" panose="020B0604020202020204" pitchFamily="34" charset="0"/>
              </a:rPr>
              <a:t>We assess the information available on Energy Groups’ plans for alignment with our emissions</a:t>
            </a:r>
            <a:br>
              <a:rPr lang="en-AU" dirty="0"/>
            </a:br>
            <a:r>
              <a:rPr lang="en-AU" b="0" i="0" dirty="0">
                <a:effectLst/>
                <a:latin typeface="Arial" panose="020B0604020202020204" pitchFamily="34" charset="0"/>
              </a:rPr>
              <a:t>reduction targets through the Client Transition Framework (CTF) against several factors</a:t>
            </a:r>
            <a:br>
              <a:rPr lang="en-AU" dirty="0"/>
            </a:br>
            <a:r>
              <a:rPr lang="en-AU" b="0" i="0" dirty="0">
                <a:effectLst/>
                <a:latin typeface="Arial" panose="020B0604020202020204" pitchFamily="34" charset="0"/>
              </a:rPr>
              <a:t>including, but not limited to, the following:</a:t>
            </a:r>
            <a:br>
              <a:rPr lang="en-AU" dirty="0"/>
            </a:br>
            <a:r>
              <a:rPr lang="en-AU" b="0" i="0" dirty="0">
                <a:effectLst/>
                <a:latin typeface="Arial" panose="020B0604020202020204" pitchFamily="34" charset="0"/>
              </a:rPr>
              <a:t>• Scope 1 and 2 emissions reduction targets, including methane.</a:t>
            </a:r>
            <a:br>
              <a:rPr lang="en-AU" dirty="0"/>
            </a:br>
            <a:r>
              <a:rPr lang="en-AU" b="0" i="0" dirty="0">
                <a:effectLst/>
                <a:latin typeface="Arial" panose="020B0604020202020204" pitchFamily="34" charset="0"/>
              </a:rPr>
              <a:t>• Scope 3 absolute emissions reduction targets/ commitments.</a:t>
            </a:r>
            <a:br>
              <a:rPr lang="en-AU" dirty="0"/>
            </a:br>
            <a:r>
              <a:rPr lang="en-AU" b="0" i="0" dirty="0">
                <a:effectLst/>
                <a:latin typeface="Arial" panose="020B0604020202020204" pitchFamily="34" charset="0"/>
              </a:rPr>
              <a:t>• Plans to expand production.</a:t>
            </a:r>
            <a:br>
              <a:rPr lang="en-AU" dirty="0"/>
            </a:br>
            <a:r>
              <a:rPr lang="en-AU" b="0" i="0" dirty="0">
                <a:effectLst/>
                <a:latin typeface="Arial" panose="020B0604020202020204" pitchFamily="34" charset="0"/>
              </a:rPr>
              <a:t>• Low carbon business model activities and plans.</a:t>
            </a:r>
            <a:br>
              <a:rPr lang="en-AU" dirty="0"/>
            </a:br>
            <a:r>
              <a:rPr lang="en-AU" b="0" i="0" dirty="0">
                <a:effectLst/>
                <a:latin typeface="Arial" panose="020B0604020202020204" pitchFamily="34" charset="0"/>
              </a:rPr>
              <a:t>By 1 January 2025, we expect all Energy Groups to be producing relevant information in relation</a:t>
            </a:r>
            <a:br>
              <a:rPr lang="en-AU" dirty="0"/>
            </a:br>
            <a:r>
              <a:rPr lang="en-AU" b="0" i="0" dirty="0">
                <a:effectLst/>
                <a:latin typeface="Arial" panose="020B0604020202020204" pitchFamily="34" charset="0"/>
              </a:rPr>
              <a:t>to their transition plans or decarbonisation strategies</a:t>
            </a:r>
            <a:endParaRPr lang="en-AU" b="1" i="0" u="none" strike="noStrike" dirty="0">
              <a:solidFill>
                <a:srgbClr val="000000"/>
              </a:solidFill>
              <a:effectLst/>
              <a:latin typeface="Arial" panose="020B0604020202020204" pitchFamily="34" charset="0"/>
            </a:endParaRPr>
          </a:p>
          <a:p>
            <a:pPr algn="l">
              <a:buFont typeface="Arial" panose="020B0604020202020204" pitchFamily="34" charset="0"/>
              <a:buNone/>
            </a:pPr>
            <a:endParaRPr lang="en-AU" b="1" i="0" u="none" strike="noStrike" dirty="0">
              <a:solidFill>
                <a:srgbClr val="000000"/>
              </a:solidFill>
              <a:effectLst/>
              <a:latin typeface="Arial" panose="020B0604020202020204" pitchFamily="34" charset="0"/>
            </a:endParaRPr>
          </a:p>
          <a:p>
            <a:pPr algn="l">
              <a:buFont typeface="Arial" panose="020B0604020202020204" pitchFamily="34" charset="0"/>
              <a:buNone/>
            </a:pPr>
            <a:endParaRPr lang="en-AU" b="1" i="0" u="none" strike="noStrike" dirty="0">
              <a:solidFill>
                <a:srgbClr val="000000"/>
              </a:solidFill>
              <a:effectLst/>
              <a:latin typeface="Arial" panose="020B0604020202020204" pitchFamily="34" charset="0"/>
            </a:endParaRPr>
          </a:p>
          <a:p>
            <a:pPr algn="l">
              <a:buFont typeface="Arial" panose="020B0604020202020204" pitchFamily="34" charset="0"/>
              <a:buNone/>
            </a:pPr>
            <a:r>
              <a:rPr lang="en-AU" b="0" i="0" dirty="0">
                <a:effectLst/>
                <a:latin typeface="-apple-system"/>
              </a:rPr>
              <a:t>No general corporate purpose financing for new or material expansion of thermal coal-fired power plants. New restrictions on financing upstream oil &amp; gas, as well as Enhanced Due Diligence (EDD) requirements for biomass </a:t>
            </a:r>
          </a:p>
          <a:p>
            <a:pPr algn="l">
              <a:buFont typeface="Arial" panose="020B0604020202020204" pitchFamily="34" charset="0"/>
              <a:buChar char="•"/>
            </a:pPr>
            <a:endParaRPr lang="en-AU" b="0" i="0" dirty="0">
              <a:effectLst/>
              <a:latin typeface="-apple-system"/>
            </a:endParaRPr>
          </a:p>
          <a:p>
            <a:pPr algn="l">
              <a:buFont typeface="Arial" panose="020B0604020202020204" pitchFamily="34" charset="0"/>
              <a:buNone/>
            </a:pPr>
            <a:r>
              <a:rPr lang="en-AU" b="1" i="0" dirty="0">
                <a:effectLst/>
                <a:latin typeface="-apple-system"/>
              </a:rPr>
              <a:t>Transition Finance Framework. </a:t>
            </a:r>
          </a:p>
          <a:p>
            <a:pPr algn="l">
              <a:buFont typeface="Arial" panose="020B0604020202020204" pitchFamily="34" charset="0"/>
              <a:buNone/>
            </a:pPr>
            <a:r>
              <a:rPr lang="en-AU" b="0" i="0" dirty="0">
                <a:effectLst/>
                <a:latin typeface="-apple-system"/>
              </a:rPr>
              <a:t>purpose of the Transition Finance Framework outlined in the Barclays document is to provide a transparent methodology for classifying financing as transition</a:t>
            </a:r>
          </a:p>
          <a:p>
            <a:pPr algn="l">
              <a:buFontTx/>
              <a:buNone/>
            </a:pPr>
            <a:endParaRPr lang="en-AU" b="1" i="0" u="none" strike="noStrike" dirty="0">
              <a:solidFill>
                <a:srgbClr val="000000"/>
              </a:solidFill>
              <a:effectLst/>
              <a:latin typeface="Montserrat" pitchFamily="2" charset="77"/>
            </a:endParaRPr>
          </a:p>
        </p:txBody>
      </p:sp>
      <p:sp>
        <p:nvSpPr>
          <p:cNvPr id="4" name="Slide Number Placeholder 3"/>
          <p:cNvSpPr>
            <a:spLocks noGrp="1"/>
          </p:cNvSpPr>
          <p:nvPr>
            <p:ph type="sldNum" sz="quarter" idx="5"/>
          </p:nvPr>
        </p:nvSpPr>
        <p:spPr/>
        <p:txBody>
          <a:bodyPr/>
          <a:lstStyle/>
          <a:p>
            <a:fld id="{86D4B4EA-1E59-284F-861A-60F1709FC86A}" type="slidenum">
              <a:rPr lang="en-GB" smtClean="0"/>
              <a:t>15</a:t>
            </a:fld>
            <a:endParaRPr lang="en-GB"/>
          </a:p>
        </p:txBody>
      </p:sp>
    </p:spTree>
    <p:extLst>
      <p:ext uri="{BB962C8B-B14F-4D97-AF65-F5344CB8AC3E}">
        <p14:creationId xmlns:p14="http://schemas.microsoft.com/office/powerpoint/2010/main" val="1333384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D4B4EA-1E59-284F-861A-60F1709FC86A}" type="slidenum">
              <a:rPr lang="en-GB" smtClean="0"/>
              <a:t>16</a:t>
            </a:fld>
            <a:endParaRPr lang="en-GB"/>
          </a:p>
        </p:txBody>
      </p:sp>
    </p:spTree>
    <p:extLst>
      <p:ext uri="{BB962C8B-B14F-4D97-AF65-F5344CB8AC3E}">
        <p14:creationId xmlns:p14="http://schemas.microsoft.com/office/powerpoint/2010/main" val="4001636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AU" b="0" i="0" dirty="0">
                <a:effectLst/>
                <a:latin typeface="Arial" panose="020B0604020202020204" pitchFamily="34" charset="0"/>
              </a:rPr>
            </a:br>
            <a:r>
              <a:rPr lang="en-AU" b="0" i="0" dirty="0">
                <a:effectLst/>
                <a:latin typeface="Arial" panose="020B0604020202020204" pitchFamily="34" charset="0"/>
              </a:rPr>
              <a:t>In July 2022, 84 members of the Regent House submitted a Grace3 [the Grace] to the</a:t>
            </a:r>
            <a:br>
              <a:rPr lang="en-AU" dirty="0"/>
            </a:br>
            <a:r>
              <a:rPr lang="en-AU" b="0" i="0" dirty="0">
                <a:effectLst/>
                <a:latin typeface="Arial" panose="020B0604020202020204" pitchFamily="34" charset="0"/>
              </a:rPr>
              <a:t>Cambridge University Council [the Council], as follows.</a:t>
            </a:r>
          </a:p>
          <a:p>
            <a:br>
              <a:rPr lang="en-AU" dirty="0"/>
            </a:br>
            <a:r>
              <a:rPr lang="en-AU" b="0" i="0" dirty="0">
                <a:effectLst/>
                <a:latin typeface="Arial" panose="020B0604020202020204" pitchFamily="34" charset="0"/>
              </a:rPr>
              <a:t>The Regent House asks the Council to agree that the University of Cambridge will not</a:t>
            </a:r>
            <a:br>
              <a:rPr lang="en-AU" dirty="0"/>
            </a:br>
            <a:r>
              <a:rPr lang="en-AU" b="0" i="0" dirty="0">
                <a:effectLst/>
                <a:latin typeface="Arial" panose="020B0604020202020204" pitchFamily="34" charset="0"/>
              </a:rPr>
              <a:t>accept research funding or allow sponsorship or other collaborations with companies if</a:t>
            </a:r>
            <a:br>
              <a:rPr lang="en-AU" dirty="0"/>
            </a:br>
            <a:r>
              <a:rPr lang="en-AU" b="0" i="0" dirty="0">
                <a:effectLst/>
                <a:latin typeface="Arial" panose="020B0604020202020204" pitchFamily="34" charset="0"/>
              </a:rPr>
              <a:t>they meet one or more of the following criteria:</a:t>
            </a:r>
          </a:p>
          <a:p>
            <a:br>
              <a:rPr lang="en-AU" dirty="0"/>
            </a:br>
            <a:r>
              <a:rPr lang="en-AU" b="0" i="0" dirty="0">
                <a:effectLst/>
                <a:latin typeface="Arial" panose="020B0604020202020204" pitchFamily="34" charset="0"/>
              </a:rPr>
              <a:t>∙ They are constructing, or facilitating the construction of, new fossil fuel</a:t>
            </a:r>
            <a:br>
              <a:rPr lang="en-AU" dirty="0"/>
            </a:br>
            <a:r>
              <a:rPr lang="en-AU" b="0" i="0" dirty="0">
                <a:effectLst/>
                <a:latin typeface="Arial" panose="020B0604020202020204" pitchFamily="34" charset="0"/>
              </a:rPr>
              <a:t>infrastructure.</a:t>
            </a:r>
            <a:br>
              <a:rPr lang="en-AU" dirty="0"/>
            </a:br>
            <a:r>
              <a:rPr lang="en-AU" b="0" i="0" dirty="0">
                <a:effectLst/>
                <a:latin typeface="Arial" panose="020B0604020202020204" pitchFamily="34" charset="0"/>
              </a:rPr>
              <a:t>∙ They are engaged in exploring, or facilitating the exploration of, new fossil fuel</a:t>
            </a:r>
            <a:br>
              <a:rPr lang="en-AU" dirty="0"/>
            </a:br>
            <a:r>
              <a:rPr lang="en-AU" b="0" i="0" dirty="0">
                <a:effectLst/>
                <a:latin typeface="Arial" panose="020B0604020202020204" pitchFamily="34" charset="0"/>
              </a:rPr>
              <a:t>reserves.</a:t>
            </a:r>
            <a:br>
              <a:rPr lang="en-AU" dirty="0"/>
            </a:br>
            <a:r>
              <a:rPr lang="en-AU" b="0" i="0" dirty="0">
                <a:effectLst/>
                <a:latin typeface="Arial" panose="020B0604020202020204" pitchFamily="34" charset="0"/>
              </a:rPr>
              <a:t>∙ They retain membership with trade associations engaged in political lobbying</a:t>
            </a:r>
            <a:br>
              <a:rPr lang="en-AU" dirty="0"/>
            </a:br>
            <a:r>
              <a:rPr lang="en-AU" b="0" i="0" dirty="0">
                <a:effectLst/>
                <a:latin typeface="Arial" panose="020B0604020202020204" pitchFamily="34" charset="0"/>
              </a:rPr>
              <a:t>against science-based climate legislation.</a:t>
            </a:r>
          </a:p>
          <a:p>
            <a:endParaRPr lang="en-AU" b="0" i="0" dirty="0">
              <a:effectLst/>
              <a:latin typeface="Arial" panose="020B0604020202020204" pitchFamily="34" charset="0"/>
            </a:endParaRPr>
          </a:p>
          <a:p>
            <a:r>
              <a:rPr lang="en-AU" dirty="0"/>
              <a:t>Report: Grace on Fossil Fuel Industry Ties A report into the impacts of implementing the Grace on fossil fuel industry ties on Cambridge University’s mission. Nigel Topping July 2023</a:t>
            </a:r>
            <a:br>
              <a:rPr lang="en-AU" dirty="0"/>
            </a:br>
            <a:endParaRPr lang="en-GB" dirty="0"/>
          </a:p>
        </p:txBody>
      </p:sp>
      <p:sp>
        <p:nvSpPr>
          <p:cNvPr id="4" name="Slide Number Placeholder 3"/>
          <p:cNvSpPr>
            <a:spLocks noGrp="1"/>
          </p:cNvSpPr>
          <p:nvPr>
            <p:ph type="sldNum" sz="quarter" idx="5"/>
          </p:nvPr>
        </p:nvSpPr>
        <p:spPr/>
        <p:txBody>
          <a:bodyPr/>
          <a:lstStyle/>
          <a:p>
            <a:fld id="{86D4B4EA-1E59-284F-861A-60F1709FC86A}" type="slidenum">
              <a:rPr lang="en-GB" smtClean="0"/>
              <a:t>18</a:t>
            </a:fld>
            <a:endParaRPr lang="en-GB"/>
          </a:p>
        </p:txBody>
      </p:sp>
    </p:spTree>
    <p:extLst>
      <p:ext uri="{BB962C8B-B14F-4D97-AF65-F5344CB8AC3E}">
        <p14:creationId xmlns:p14="http://schemas.microsoft.com/office/powerpoint/2010/main" val="3220471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b="1" i="0" u="none" strike="noStrike" dirty="0">
                <a:solidFill>
                  <a:srgbClr val="000000"/>
                </a:solidFill>
                <a:effectLst/>
                <a:latin typeface="Maven Pro"/>
              </a:rPr>
              <a:t>Dr Benjamin </a:t>
            </a:r>
            <a:r>
              <a:rPr lang="en-AU" b="1" i="0" u="none" strike="noStrike" dirty="0" err="1">
                <a:solidFill>
                  <a:srgbClr val="000000"/>
                </a:solidFill>
                <a:effectLst/>
                <a:latin typeface="Maven Pro"/>
              </a:rPr>
              <a:t>Franta</a:t>
            </a:r>
            <a:r>
              <a:rPr lang="en-AU" b="1" i="0" u="none" strike="noStrike" dirty="0">
                <a:solidFill>
                  <a:srgbClr val="000000"/>
                </a:solidFill>
                <a:effectLst/>
                <a:latin typeface="Maven Pro"/>
              </a:rPr>
              <a:t> </a:t>
            </a:r>
          </a:p>
          <a:p>
            <a:pPr algn="l"/>
            <a:r>
              <a:rPr lang="en-AU" b="0" i="0" u="none" strike="noStrike" dirty="0">
                <a:solidFill>
                  <a:srgbClr val="000000"/>
                </a:solidFill>
                <a:effectLst/>
                <a:latin typeface="Maven Pro"/>
              </a:rPr>
              <a:t>Senior Research Fellow in Climate Litigation</a:t>
            </a:r>
          </a:p>
          <a:p>
            <a:pPr algn="l"/>
            <a:endParaRPr lang="en-AU" b="0" i="0" u="none" strike="noStrike" dirty="0">
              <a:solidFill>
                <a:srgbClr val="000000"/>
              </a:solidFill>
              <a:effectLst/>
              <a:latin typeface="Maven Pro"/>
            </a:endParaRPr>
          </a:p>
          <a:p>
            <a:pPr algn="l"/>
            <a:br>
              <a:rPr lang="en-AU" b="0" i="0" u="none" strike="noStrike" dirty="0">
                <a:solidFill>
                  <a:srgbClr val="747678"/>
                </a:solidFill>
                <a:effectLst/>
                <a:latin typeface="interfaceregular"/>
              </a:rPr>
            </a:br>
            <a:r>
              <a:rPr lang="en-AU" b="0" i="1" u="none" strike="noStrike" dirty="0">
                <a:solidFill>
                  <a:srgbClr val="747678"/>
                </a:solidFill>
                <a:effectLst/>
                <a:latin typeface="interfaceregular"/>
              </a:rPr>
              <a:t>Many students are calling for their universities to cut ties with the fossil fuel industry</a:t>
            </a:r>
          </a:p>
          <a:p>
            <a:pPr algn="l"/>
            <a:endParaRPr lang="en-AU" b="0" i="0" u="none" strike="noStrike" dirty="0">
              <a:solidFill>
                <a:srgbClr val="747678"/>
              </a:solidFill>
              <a:effectLst/>
              <a:latin typeface="interfaceregular"/>
            </a:endParaRPr>
          </a:p>
          <a:p>
            <a:pPr algn="l"/>
            <a:r>
              <a:rPr lang="en-AU" b="0" i="0" u="none" strike="noStrike" dirty="0">
                <a:solidFill>
                  <a:srgbClr val="747678"/>
                </a:solidFill>
                <a:effectLst/>
                <a:latin typeface="interfaceregular"/>
              </a:rPr>
              <a:t>An </a:t>
            </a:r>
            <a:r>
              <a:rPr lang="en-AU" b="0" i="0" u="none" strike="noStrike" dirty="0">
                <a:solidFill>
                  <a:srgbClr val="2A6EBB"/>
                </a:solidFill>
                <a:effectLst/>
                <a:latin typeface="interfaceregular"/>
                <a:hlinkClick r:id="rId3"/>
              </a:rPr>
              <a:t>investigation</a:t>
            </a:r>
            <a:r>
              <a:rPr lang="en-AU" b="0" i="0" u="none" strike="noStrike" dirty="0">
                <a:solidFill>
                  <a:srgbClr val="747678"/>
                </a:solidFill>
                <a:effectLst/>
                <a:latin typeface="interfaceregular"/>
              </a:rPr>
              <a:t> published by </a:t>
            </a:r>
            <a:r>
              <a:rPr lang="en-AU" b="1" i="0" u="none" strike="noStrike" dirty="0">
                <a:solidFill>
                  <a:srgbClr val="747678"/>
                </a:solidFill>
                <a:effectLst/>
                <a:latin typeface="interfaceregular"/>
              </a:rPr>
              <a:t>The BMJ</a:t>
            </a:r>
            <a:r>
              <a:rPr lang="en-AU" b="0" i="0" u="none" strike="noStrike" dirty="0">
                <a:solidFill>
                  <a:srgbClr val="747678"/>
                </a:solidFill>
                <a:effectLst/>
                <a:latin typeface="interfaceregular"/>
              </a:rPr>
              <a:t> today takes an in-depth look at how fossil fuel companies pour money into prestigious American universities. </a:t>
            </a:r>
          </a:p>
          <a:p>
            <a:pPr algn="l"/>
            <a:r>
              <a:rPr lang="en-AU" b="0" i="0" u="none" strike="noStrike" dirty="0">
                <a:solidFill>
                  <a:srgbClr val="747678"/>
                </a:solidFill>
                <a:effectLst/>
                <a:latin typeface="interfaceregular"/>
              </a:rPr>
              <a:t>Investigative journalist Paul Thacker examines how oil and gas companies have funded research to try to weaken messages on climate change, capture academia, and protect their interests, much like tobacco companies did half a century ago.</a:t>
            </a:r>
          </a:p>
          <a:p>
            <a:pPr algn="l"/>
            <a:endParaRPr lang="en-AU" b="0" i="0" u="none" strike="noStrike" dirty="0">
              <a:solidFill>
                <a:srgbClr val="747678"/>
              </a:solidFill>
              <a:effectLst/>
              <a:latin typeface="interfaceregular"/>
            </a:endParaRPr>
          </a:p>
          <a:p>
            <a:pPr algn="l"/>
            <a:r>
              <a:rPr lang="en-AU" b="0" i="0" u="none" strike="noStrike" dirty="0">
                <a:solidFill>
                  <a:srgbClr val="747678"/>
                </a:solidFill>
                <a:effectLst/>
                <a:latin typeface="interfaceregular"/>
              </a:rPr>
              <a:t>One of the first systematic examination of fossil fuel funding influence across multiple elite campuses.</a:t>
            </a:r>
          </a:p>
          <a:p>
            <a:pPr algn="l"/>
            <a:endParaRPr lang="en-AU" b="0" i="0" u="none" strike="noStrike" dirty="0">
              <a:solidFill>
                <a:srgbClr val="747678"/>
              </a:solidFill>
              <a:effectLst/>
              <a:latin typeface="interfaceregular"/>
            </a:endParaRPr>
          </a:p>
          <a:p>
            <a:pPr algn="l"/>
            <a:r>
              <a:rPr lang="en-AU" dirty="0"/>
              <a:t>Report: Grace on Fossil Fuel Industry Ties A report into the impacts of implementing the Grace on fossil fuel industry ties on Cambridge University’s mission. Nigel Topping July 2023 CAMBRIDGE</a:t>
            </a:r>
            <a:endParaRPr lang="en-AU" b="0" i="0" u="none" strike="noStrike" dirty="0">
              <a:solidFill>
                <a:srgbClr val="747678"/>
              </a:solidFill>
              <a:effectLst/>
              <a:latin typeface="interfaceregular"/>
            </a:endParaRPr>
          </a:p>
          <a:p>
            <a:pPr algn="l"/>
            <a:endParaRPr lang="en-AU" b="0" i="0" u="none" strike="noStrike" dirty="0">
              <a:solidFill>
                <a:srgbClr val="000000"/>
              </a:solidFill>
              <a:effectLst/>
              <a:latin typeface="Maven Pro"/>
            </a:endParaRPr>
          </a:p>
        </p:txBody>
      </p:sp>
      <p:sp>
        <p:nvSpPr>
          <p:cNvPr id="4" name="Slide Number Placeholder 3"/>
          <p:cNvSpPr>
            <a:spLocks noGrp="1"/>
          </p:cNvSpPr>
          <p:nvPr>
            <p:ph type="sldNum" sz="quarter" idx="5"/>
          </p:nvPr>
        </p:nvSpPr>
        <p:spPr/>
        <p:txBody>
          <a:bodyPr/>
          <a:lstStyle/>
          <a:p>
            <a:fld id="{86D4B4EA-1E59-284F-861A-60F1709FC86A}" type="slidenum">
              <a:rPr lang="en-GB" smtClean="0"/>
              <a:t>19</a:t>
            </a:fld>
            <a:endParaRPr lang="en-GB"/>
          </a:p>
        </p:txBody>
      </p:sp>
    </p:spTree>
    <p:extLst>
      <p:ext uri="{BB962C8B-B14F-4D97-AF65-F5344CB8AC3E}">
        <p14:creationId xmlns:p14="http://schemas.microsoft.com/office/powerpoint/2010/main" val="1852336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 now </a:t>
            </a:r>
            <a:r>
              <a:rPr lang="en-GB" b="1" dirty="0"/>
              <a:t>search for topic experts on https://netzeroclimate.org/about-us/ (via QR code)  (keep scrolling down to get to the team)</a:t>
            </a:r>
          </a:p>
          <a:p>
            <a:r>
              <a:rPr lang="en-GB" dirty="0">
                <a:ea typeface="ＭＳ Ｐゴシック"/>
                <a:cs typeface="Calibri"/>
              </a:rPr>
              <a:t>Associates from: BSI, Berkley, Harvard, Hilton Food Group (in the audience), Cardiff University, Carbon Balance Initiative, as well as the departments listed</a:t>
            </a:r>
          </a:p>
          <a:p>
            <a:endParaRPr lang="en-GB" dirty="0"/>
          </a:p>
        </p:txBody>
      </p:sp>
      <p:sp>
        <p:nvSpPr>
          <p:cNvPr id="4" name="Slide Number Placeholder 3"/>
          <p:cNvSpPr>
            <a:spLocks noGrp="1"/>
          </p:cNvSpPr>
          <p:nvPr>
            <p:ph type="sldNum" sz="quarter" idx="5"/>
          </p:nvPr>
        </p:nvSpPr>
        <p:spPr/>
        <p:txBody>
          <a:bodyPr/>
          <a:lstStyle/>
          <a:p>
            <a:pPr>
              <a:defRPr/>
            </a:pPr>
            <a:fld id="{04EF86B4-5595-3E48-8BF7-3F8E7CD6785E}" type="slidenum">
              <a:rPr lang="en-GB" smtClean="0"/>
              <a:pPr>
                <a:defRPr/>
              </a:pPr>
              <a:t>4</a:t>
            </a:fld>
            <a:endParaRPr lang="en-GB" dirty="0"/>
          </a:p>
        </p:txBody>
      </p:sp>
    </p:spTree>
    <p:extLst>
      <p:ext uri="{BB962C8B-B14F-4D97-AF65-F5344CB8AC3E}">
        <p14:creationId xmlns:p14="http://schemas.microsoft.com/office/powerpoint/2010/main" val="881195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3276DD-AF95-4AF6-A996-557D40E4659B}" type="slidenum">
              <a:rPr lang="en-GB" smtClean="0"/>
              <a:t>8</a:t>
            </a:fld>
            <a:endParaRPr lang="en-GB"/>
          </a:p>
        </p:txBody>
      </p:sp>
    </p:spTree>
    <p:extLst>
      <p:ext uri="{BB962C8B-B14F-4D97-AF65-F5344CB8AC3E}">
        <p14:creationId xmlns:p14="http://schemas.microsoft.com/office/powerpoint/2010/main" val="4231984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cs typeface="Calibri"/>
              </a:rPr>
              <a:t>What next? Themes – this is from the draft of the overview leaflet </a:t>
            </a:r>
            <a:endParaRPr lang="en-US">
              <a:ea typeface="ＭＳ Ｐゴシック"/>
              <a:cs typeface="Calibri"/>
            </a:endParaRPr>
          </a:p>
        </p:txBody>
      </p:sp>
      <p:sp>
        <p:nvSpPr>
          <p:cNvPr id="4" name="Slide Number Placeholder 3"/>
          <p:cNvSpPr>
            <a:spLocks noGrp="1"/>
          </p:cNvSpPr>
          <p:nvPr>
            <p:ph type="sldNum" sz="quarter" idx="5"/>
          </p:nvPr>
        </p:nvSpPr>
        <p:spPr/>
        <p:txBody>
          <a:bodyPr/>
          <a:lstStyle/>
          <a:p>
            <a:fld id="{2D50ECEC-E134-134A-B45C-9495BA337866}" type="slidenum">
              <a:rPr lang="en-US" smtClean="0"/>
              <a:t>9</a:t>
            </a:fld>
            <a:endParaRPr lang="en-US" dirty="0"/>
          </a:p>
        </p:txBody>
      </p:sp>
    </p:spTree>
    <p:extLst>
      <p:ext uri="{BB962C8B-B14F-4D97-AF65-F5344CB8AC3E}">
        <p14:creationId xmlns:p14="http://schemas.microsoft.com/office/powerpoint/2010/main" val="3272710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10</a:t>
            </a:fld>
            <a:endParaRPr lang="en-GB" dirty="0"/>
          </a:p>
        </p:txBody>
      </p:sp>
    </p:spTree>
    <p:extLst>
      <p:ext uri="{BB962C8B-B14F-4D97-AF65-F5344CB8AC3E}">
        <p14:creationId xmlns:p14="http://schemas.microsoft.com/office/powerpoint/2010/main" val="814686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D4B4EA-1E59-284F-861A-60F1709FC86A}" type="slidenum">
              <a:rPr lang="en-GB" smtClean="0"/>
              <a:t>11</a:t>
            </a:fld>
            <a:endParaRPr lang="en-GB"/>
          </a:p>
        </p:txBody>
      </p:sp>
    </p:spTree>
    <p:extLst>
      <p:ext uri="{BB962C8B-B14F-4D97-AF65-F5344CB8AC3E}">
        <p14:creationId xmlns:p14="http://schemas.microsoft.com/office/powerpoint/2010/main" val="2592532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D4B4EA-1E59-284F-861A-60F1709FC86A}" type="slidenum">
              <a:rPr lang="en-GB" smtClean="0"/>
              <a:t>12</a:t>
            </a:fld>
            <a:endParaRPr lang="en-GB"/>
          </a:p>
        </p:txBody>
      </p:sp>
    </p:spTree>
    <p:extLst>
      <p:ext uri="{BB962C8B-B14F-4D97-AF65-F5344CB8AC3E}">
        <p14:creationId xmlns:p14="http://schemas.microsoft.com/office/powerpoint/2010/main" val="572793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0" i="0" u="none" strike="noStrike" dirty="0">
                <a:solidFill>
                  <a:srgbClr val="000000"/>
                </a:solidFill>
                <a:effectLst/>
                <a:latin typeface="Montserrat" pitchFamily="2" charset="77"/>
              </a:rPr>
              <a:t>GFANZ was launched established 18 months ago by former Bank of England Governor Mark and UN Special Envoy on Climate Action and Finance Mark Carney together with the COP26 presidency, in partnership with the UNFCCC Race to Zero campaign. Funded by philanthropist and UN Special Envoy for Climate Ambition Michael Bloomberg.</a:t>
            </a:r>
          </a:p>
          <a:p>
            <a:endParaRPr lang="en-AU" b="0" i="0" u="none" strike="noStrike" dirty="0">
              <a:solidFill>
                <a:srgbClr val="000000"/>
              </a:solidFill>
              <a:effectLst/>
              <a:latin typeface="Montserrat" pitchFamily="2" charset="77"/>
            </a:endParaRPr>
          </a:p>
          <a:p>
            <a:endParaRPr lang="en-AU" b="0" i="0" u="none" strike="noStrike" dirty="0">
              <a:solidFill>
                <a:srgbClr val="000000"/>
              </a:solidFill>
              <a:effectLst/>
              <a:latin typeface="Montserrat" pitchFamily="2" charset="77"/>
            </a:endParaRPr>
          </a:p>
          <a:p>
            <a:r>
              <a:rPr lang="en-AU" b="0" i="0" u="none" strike="noStrike" dirty="0">
                <a:solidFill>
                  <a:srgbClr val="000000"/>
                </a:solidFill>
                <a:effectLst/>
                <a:latin typeface="Montserrat" pitchFamily="2" charset="77"/>
              </a:rPr>
              <a:t>GFANZ is a private sector-led initiative. It is a coalition of eight independent net-zero financial alliances, comprised of over 600 member firms from across the finance industry overseeing a combined $130 trillion in assets.  Represents 50+ countries. Alliance members include banks, insurers, asset owners, asset managers, financial service providers, and investment consultants.</a:t>
            </a:r>
          </a:p>
          <a:p>
            <a:endParaRPr lang="en-AU" b="0" i="0" u="none" strike="noStrike" dirty="0">
              <a:solidFill>
                <a:srgbClr val="000000"/>
              </a:solidFill>
              <a:effectLst/>
              <a:latin typeface="Montserrat"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u="none" strike="noStrike" dirty="0">
                <a:solidFill>
                  <a:srgbClr val="000000"/>
                </a:solidFill>
                <a:effectLst/>
                <a:latin typeface="Montserrat" pitchFamily="2" charset="77"/>
              </a:rPr>
              <a:t>Aim: coordinate efforts across all sectors of the financial system to accelerate the transition to a net-zero global economy and helping achieve the objectives of the Paris Agreement. </a:t>
            </a:r>
          </a:p>
          <a:p>
            <a:endParaRPr lang="en-AU" b="0" i="0" u="none" strike="noStrike" dirty="0">
              <a:solidFill>
                <a:srgbClr val="000000"/>
              </a:solidFill>
              <a:effectLst/>
              <a:latin typeface="Montserrat" pitchFamily="2" charset="77"/>
            </a:endParaRPr>
          </a:p>
        </p:txBody>
      </p:sp>
      <p:sp>
        <p:nvSpPr>
          <p:cNvPr id="4" name="Slide Number Placeholder 3"/>
          <p:cNvSpPr>
            <a:spLocks noGrp="1"/>
          </p:cNvSpPr>
          <p:nvPr>
            <p:ph type="sldNum" sz="quarter" idx="5"/>
          </p:nvPr>
        </p:nvSpPr>
        <p:spPr/>
        <p:txBody>
          <a:bodyPr/>
          <a:lstStyle/>
          <a:p>
            <a:fld id="{86D4B4EA-1E59-284F-861A-60F1709FC86A}" type="slidenum">
              <a:rPr lang="en-GB" smtClean="0"/>
              <a:t>13</a:t>
            </a:fld>
            <a:endParaRPr lang="en-GB"/>
          </a:p>
        </p:txBody>
      </p:sp>
    </p:spTree>
    <p:extLst>
      <p:ext uri="{BB962C8B-B14F-4D97-AF65-F5344CB8AC3E}">
        <p14:creationId xmlns:p14="http://schemas.microsoft.com/office/powerpoint/2010/main" val="2298930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AU" b="1" i="0" dirty="0">
                <a:effectLst/>
                <a:latin typeface="-apple-system"/>
              </a:rPr>
              <a:t>Transitioning Away from Fossil Fuels</a:t>
            </a:r>
            <a:r>
              <a:rPr lang="en-AU" b="0" i="0" dirty="0">
                <a:effectLst/>
                <a:latin typeface="-apple-system"/>
              </a:rPr>
              <a:t>: Financial institutions are encouraged to support the transition away from fossil fuels by implementing policies that restrict funding for projects related to the exploration and development of new oil and gas fields, construction of new oil power plants, and other activities that contribute to carbon emissions</a:t>
            </a:r>
          </a:p>
          <a:p>
            <a:pPr algn="l">
              <a:buFont typeface="+mj-lt"/>
              <a:buAutoNum type="arabicPeriod"/>
            </a:pPr>
            <a:endParaRPr lang="en-AU" b="0" i="0" dirty="0">
              <a:effectLst/>
              <a:latin typeface="-apple-system"/>
            </a:endParaRPr>
          </a:p>
          <a:p>
            <a:pPr algn="l">
              <a:buFont typeface="+mj-lt"/>
              <a:buAutoNum type="arabicPeriod"/>
            </a:pPr>
            <a:r>
              <a:rPr lang="en-AU" b="1" i="0" dirty="0">
                <a:effectLst/>
                <a:latin typeface="-apple-system"/>
              </a:rPr>
              <a:t>Phasing Out Fossil Fuel Financing</a:t>
            </a:r>
            <a:r>
              <a:rPr lang="en-AU" b="0" i="0" dirty="0">
                <a:effectLst/>
                <a:latin typeface="-apple-system"/>
              </a:rPr>
              <a:t>: Some financial institutions have committed to phasing out financing for new thermal power generation using fossil fuels, including coal, petroleum, and gas. This aligns with the broader goal of transitioning to cleaner energy sources and reducing reliance on fossil fuels</a:t>
            </a:r>
          </a:p>
          <a:p>
            <a:pPr algn="l">
              <a:buFont typeface="+mj-lt"/>
              <a:buAutoNum type="arabicPeriod"/>
            </a:pPr>
            <a:endParaRPr lang="en-AU" b="0" i="0" dirty="0">
              <a:effectLst/>
              <a:latin typeface="-apple-system"/>
            </a:endParaRPr>
          </a:p>
          <a:p>
            <a:pPr algn="l">
              <a:buFont typeface="+mj-lt"/>
              <a:buAutoNum type="arabicPeriod"/>
            </a:pPr>
            <a:r>
              <a:rPr lang="en-AU" b="1" i="0" dirty="0">
                <a:effectLst/>
                <a:latin typeface="-apple-system"/>
              </a:rPr>
              <a:t>Exit Strategies</a:t>
            </a:r>
            <a:r>
              <a:rPr lang="en-AU" b="0" i="0" dirty="0">
                <a:effectLst/>
                <a:latin typeface="-apple-system"/>
              </a:rPr>
              <a:t>: Certain financial institutions have set specific timelines for exiting investments in oil production or for discontinuing support for projects related to unconventional oil and gas sectors. These exit strategies demonstrate a commitment to aligning financial activities with net-zero transition goals</a:t>
            </a:r>
          </a:p>
          <a:p>
            <a:endParaRPr lang="en-AU" b="0" i="0" u="none" strike="noStrike" dirty="0">
              <a:solidFill>
                <a:srgbClr val="000000"/>
              </a:solidFill>
              <a:effectLst/>
              <a:latin typeface="Montserrat" pitchFamily="2" charset="77"/>
            </a:endParaRPr>
          </a:p>
        </p:txBody>
      </p:sp>
      <p:sp>
        <p:nvSpPr>
          <p:cNvPr id="4" name="Slide Number Placeholder 3"/>
          <p:cNvSpPr>
            <a:spLocks noGrp="1"/>
          </p:cNvSpPr>
          <p:nvPr>
            <p:ph type="sldNum" sz="quarter" idx="5"/>
          </p:nvPr>
        </p:nvSpPr>
        <p:spPr/>
        <p:txBody>
          <a:bodyPr/>
          <a:lstStyle/>
          <a:p>
            <a:fld id="{86D4B4EA-1E59-284F-861A-60F1709FC86A}" type="slidenum">
              <a:rPr lang="en-GB" smtClean="0"/>
              <a:t>14</a:t>
            </a:fld>
            <a:endParaRPr lang="en-GB"/>
          </a:p>
        </p:txBody>
      </p:sp>
    </p:spTree>
    <p:extLst>
      <p:ext uri="{BB962C8B-B14F-4D97-AF65-F5344CB8AC3E}">
        <p14:creationId xmlns:p14="http://schemas.microsoft.com/office/powerpoint/2010/main" val="4039137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BA68E-DDF4-79AB-7C46-DBB5D1260C9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EA664D96-7450-26F4-6CFB-DE3B8F57B8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01395E9D-0622-5BD2-CEC5-70330F7F1600}"/>
              </a:ext>
            </a:extLst>
          </p:cNvPr>
          <p:cNvSpPr>
            <a:spLocks noGrp="1"/>
          </p:cNvSpPr>
          <p:nvPr>
            <p:ph type="dt" sz="half" idx="10"/>
          </p:nvPr>
        </p:nvSpPr>
        <p:spPr/>
        <p:txBody>
          <a:bodyPr/>
          <a:lstStyle/>
          <a:p>
            <a:fld id="{E7B6912A-51DC-2442-84C9-B904A8D59E07}" type="datetimeFigureOut">
              <a:rPr lang="en-GB" smtClean="0"/>
              <a:t>11/03/2024</a:t>
            </a:fld>
            <a:endParaRPr lang="en-GB"/>
          </a:p>
        </p:txBody>
      </p:sp>
      <p:sp>
        <p:nvSpPr>
          <p:cNvPr id="5" name="Footer Placeholder 4">
            <a:extLst>
              <a:ext uri="{FF2B5EF4-FFF2-40B4-BE49-F238E27FC236}">
                <a16:creationId xmlns:a16="http://schemas.microsoft.com/office/drawing/2014/main" id="{141624A0-6EEE-2F1F-564E-8CCEA64ED72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BFEC06-64DE-75DB-1E11-F6EFFA39D164}"/>
              </a:ext>
            </a:extLst>
          </p:cNvPr>
          <p:cNvSpPr>
            <a:spLocks noGrp="1"/>
          </p:cNvSpPr>
          <p:nvPr>
            <p:ph type="sldNum" sz="quarter" idx="12"/>
          </p:nvPr>
        </p:nvSpPr>
        <p:spPr/>
        <p:txBody>
          <a:bodyPr/>
          <a:lstStyle/>
          <a:p>
            <a:fld id="{24EF0E60-DFE0-654F-841F-5F3AB14EA6BA}" type="slidenum">
              <a:rPr lang="en-GB" smtClean="0"/>
              <a:t>‹#›</a:t>
            </a:fld>
            <a:endParaRPr lang="en-GB"/>
          </a:p>
        </p:txBody>
      </p:sp>
    </p:spTree>
    <p:extLst>
      <p:ext uri="{BB962C8B-B14F-4D97-AF65-F5344CB8AC3E}">
        <p14:creationId xmlns:p14="http://schemas.microsoft.com/office/powerpoint/2010/main" val="892056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12500-94A6-501D-76C4-96AA949DE97C}"/>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82F4AD3C-2F9E-CA4B-9252-BAD0840FF86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4813570-81B0-547C-1C14-49348F7C4CB6}"/>
              </a:ext>
            </a:extLst>
          </p:cNvPr>
          <p:cNvSpPr>
            <a:spLocks noGrp="1"/>
          </p:cNvSpPr>
          <p:nvPr>
            <p:ph type="dt" sz="half" idx="10"/>
          </p:nvPr>
        </p:nvSpPr>
        <p:spPr/>
        <p:txBody>
          <a:bodyPr/>
          <a:lstStyle/>
          <a:p>
            <a:fld id="{E7B6912A-51DC-2442-84C9-B904A8D59E07}" type="datetimeFigureOut">
              <a:rPr lang="en-GB" smtClean="0"/>
              <a:t>11/03/2024</a:t>
            </a:fld>
            <a:endParaRPr lang="en-GB"/>
          </a:p>
        </p:txBody>
      </p:sp>
      <p:sp>
        <p:nvSpPr>
          <p:cNvPr id="5" name="Footer Placeholder 4">
            <a:extLst>
              <a:ext uri="{FF2B5EF4-FFF2-40B4-BE49-F238E27FC236}">
                <a16:creationId xmlns:a16="http://schemas.microsoft.com/office/drawing/2014/main" id="{F672C001-0B3C-7A50-5B0C-8DB85714B6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3E7152-8289-28AF-7F65-58C993F07B92}"/>
              </a:ext>
            </a:extLst>
          </p:cNvPr>
          <p:cNvSpPr>
            <a:spLocks noGrp="1"/>
          </p:cNvSpPr>
          <p:nvPr>
            <p:ph type="sldNum" sz="quarter" idx="12"/>
          </p:nvPr>
        </p:nvSpPr>
        <p:spPr/>
        <p:txBody>
          <a:bodyPr/>
          <a:lstStyle/>
          <a:p>
            <a:fld id="{24EF0E60-DFE0-654F-841F-5F3AB14EA6BA}" type="slidenum">
              <a:rPr lang="en-GB" smtClean="0"/>
              <a:t>‹#›</a:t>
            </a:fld>
            <a:endParaRPr lang="en-GB"/>
          </a:p>
        </p:txBody>
      </p:sp>
    </p:spTree>
    <p:extLst>
      <p:ext uri="{BB962C8B-B14F-4D97-AF65-F5344CB8AC3E}">
        <p14:creationId xmlns:p14="http://schemas.microsoft.com/office/powerpoint/2010/main" val="510369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358C1D-E888-08A1-BBA7-299FC0DC56B9}"/>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011F95AC-A8AE-34F2-6A32-97849DDB915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585C142-9D53-ACA0-9668-42A04B12A11D}"/>
              </a:ext>
            </a:extLst>
          </p:cNvPr>
          <p:cNvSpPr>
            <a:spLocks noGrp="1"/>
          </p:cNvSpPr>
          <p:nvPr>
            <p:ph type="dt" sz="half" idx="10"/>
          </p:nvPr>
        </p:nvSpPr>
        <p:spPr/>
        <p:txBody>
          <a:bodyPr/>
          <a:lstStyle/>
          <a:p>
            <a:fld id="{E7B6912A-51DC-2442-84C9-B904A8D59E07}" type="datetimeFigureOut">
              <a:rPr lang="en-GB" smtClean="0"/>
              <a:t>11/03/2024</a:t>
            </a:fld>
            <a:endParaRPr lang="en-GB"/>
          </a:p>
        </p:txBody>
      </p:sp>
      <p:sp>
        <p:nvSpPr>
          <p:cNvPr id="5" name="Footer Placeholder 4">
            <a:extLst>
              <a:ext uri="{FF2B5EF4-FFF2-40B4-BE49-F238E27FC236}">
                <a16:creationId xmlns:a16="http://schemas.microsoft.com/office/drawing/2014/main" id="{E439A035-E9EE-E507-380D-1F0F1A0735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6B2F2A-AA2E-D013-7B21-F78785884B13}"/>
              </a:ext>
            </a:extLst>
          </p:cNvPr>
          <p:cNvSpPr>
            <a:spLocks noGrp="1"/>
          </p:cNvSpPr>
          <p:nvPr>
            <p:ph type="sldNum" sz="quarter" idx="12"/>
          </p:nvPr>
        </p:nvSpPr>
        <p:spPr/>
        <p:txBody>
          <a:bodyPr/>
          <a:lstStyle/>
          <a:p>
            <a:fld id="{24EF0E60-DFE0-654F-841F-5F3AB14EA6BA}" type="slidenum">
              <a:rPr lang="en-GB" smtClean="0"/>
              <a:t>‹#›</a:t>
            </a:fld>
            <a:endParaRPr lang="en-GB"/>
          </a:p>
        </p:txBody>
      </p:sp>
    </p:spTree>
    <p:extLst>
      <p:ext uri="{BB962C8B-B14F-4D97-AF65-F5344CB8AC3E}">
        <p14:creationId xmlns:p14="http://schemas.microsoft.com/office/powerpoint/2010/main" val="16016855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522BD7-EE42-4F52-8C31-E71AC931A79A}"/>
              </a:ext>
            </a:extLst>
          </p:cNvPr>
          <p:cNvSpPr txBox="1"/>
          <p:nvPr userDrawn="1"/>
        </p:nvSpPr>
        <p:spPr>
          <a:xfrm>
            <a:off x="1970852" y="1057186"/>
            <a:ext cx="6756950" cy="646331"/>
          </a:xfrm>
          <a:prstGeom prst="rect">
            <a:avLst/>
          </a:prstGeom>
          <a:noFill/>
        </p:spPr>
        <p:txBody>
          <a:bodyPr wrap="square" rtlCol="0">
            <a:spAutoFit/>
          </a:bodyPr>
          <a:lstStyle/>
          <a:p>
            <a:r>
              <a:rPr lang="en-GB" sz="3600" b="1" dirty="0">
                <a:solidFill>
                  <a:srgbClr val="287B8A"/>
                </a:solidFill>
                <a:latin typeface="Arial Narrow" panose="020B0604020202020204" pitchFamily="34" charset="0"/>
              </a:rPr>
              <a:t> </a:t>
            </a:r>
            <a:endParaRPr lang="en-US" sz="3600" b="1" dirty="0">
              <a:solidFill>
                <a:srgbClr val="287B8A"/>
              </a:solidFill>
              <a:latin typeface="Arial Narrow" panose="020B0604020202020204" pitchFamily="34" charset="0"/>
            </a:endParaRPr>
          </a:p>
        </p:txBody>
      </p:sp>
      <p:sp>
        <p:nvSpPr>
          <p:cNvPr id="8" name="TextBox 7">
            <a:extLst>
              <a:ext uri="{FF2B5EF4-FFF2-40B4-BE49-F238E27FC236}">
                <a16:creationId xmlns:a16="http://schemas.microsoft.com/office/drawing/2014/main" id="{229079B0-E6EF-4B46-9F68-B452A223C15C}"/>
              </a:ext>
            </a:extLst>
          </p:cNvPr>
          <p:cNvSpPr txBox="1"/>
          <p:nvPr userDrawn="1"/>
        </p:nvSpPr>
        <p:spPr>
          <a:xfrm>
            <a:off x="1970852" y="2257168"/>
            <a:ext cx="7716845" cy="615553"/>
          </a:xfrm>
          <a:prstGeom prst="rect">
            <a:avLst/>
          </a:prstGeom>
          <a:noFill/>
        </p:spPr>
        <p:txBody>
          <a:bodyPr wrap="square" rtlCol="0">
            <a:spAutoFit/>
          </a:body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99264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p:txBody>
          <a:bodyPr/>
          <a:lstStyle/>
          <a:p>
            <a:fld id="{DDBE135E-2566-4748-853C-8A3B78F0FB00}" type="slidenum">
              <a:rPr lang="en-GB" smtClean="0"/>
              <a:t>‹#›</a:t>
            </a:fld>
            <a:endParaRPr lang="en-GB" dirty="0"/>
          </a:p>
        </p:txBody>
      </p:sp>
    </p:spTree>
    <p:extLst>
      <p:ext uri="{BB962C8B-B14F-4D97-AF65-F5344CB8AC3E}">
        <p14:creationId xmlns:p14="http://schemas.microsoft.com/office/powerpoint/2010/main" val="725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1D29C-300D-6C44-BBCA-8131578979F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6E79116-25CC-1AEC-A49D-387E77177EC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7D556AB-62C8-4CC2-1D0F-7D607FB5EDC7}"/>
              </a:ext>
            </a:extLst>
          </p:cNvPr>
          <p:cNvSpPr>
            <a:spLocks noGrp="1"/>
          </p:cNvSpPr>
          <p:nvPr>
            <p:ph type="dt" sz="half" idx="10"/>
          </p:nvPr>
        </p:nvSpPr>
        <p:spPr/>
        <p:txBody>
          <a:bodyPr/>
          <a:lstStyle/>
          <a:p>
            <a:fld id="{E7B6912A-51DC-2442-84C9-B904A8D59E07}" type="datetimeFigureOut">
              <a:rPr lang="en-GB" smtClean="0"/>
              <a:t>11/03/2024</a:t>
            </a:fld>
            <a:endParaRPr lang="en-GB"/>
          </a:p>
        </p:txBody>
      </p:sp>
      <p:sp>
        <p:nvSpPr>
          <p:cNvPr id="5" name="Footer Placeholder 4">
            <a:extLst>
              <a:ext uri="{FF2B5EF4-FFF2-40B4-BE49-F238E27FC236}">
                <a16:creationId xmlns:a16="http://schemas.microsoft.com/office/drawing/2014/main" id="{8647287B-3A7A-5F95-F9E3-5CEB3361213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31DB86-789A-6E76-BA0C-2AE05B3B61DD}"/>
              </a:ext>
            </a:extLst>
          </p:cNvPr>
          <p:cNvSpPr>
            <a:spLocks noGrp="1"/>
          </p:cNvSpPr>
          <p:nvPr>
            <p:ph type="sldNum" sz="quarter" idx="12"/>
          </p:nvPr>
        </p:nvSpPr>
        <p:spPr/>
        <p:txBody>
          <a:bodyPr/>
          <a:lstStyle/>
          <a:p>
            <a:fld id="{24EF0E60-DFE0-654F-841F-5F3AB14EA6BA}" type="slidenum">
              <a:rPr lang="en-GB" smtClean="0"/>
              <a:t>‹#›</a:t>
            </a:fld>
            <a:endParaRPr lang="en-GB"/>
          </a:p>
        </p:txBody>
      </p:sp>
    </p:spTree>
    <p:extLst>
      <p:ext uri="{BB962C8B-B14F-4D97-AF65-F5344CB8AC3E}">
        <p14:creationId xmlns:p14="http://schemas.microsoft.com/office/powerpoint/2010/main" val="4129568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4E9C5-5A99-54ED-2794-87E1035AC49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6A58D4B2-3F75-119E-71D7-44AEC45975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2E9C6A3-5C23-7E93-A6B8-2EDB11C2082B}"/>
              </a:ext>
            </a:extLst>
          </p:cNvPr>
          <p:cNvSpPr>
            <a:spLocks noGrp="1"/>
          </p:cNvSpPr>
          <p:nvPr>
            <p:ph type="dt" sz="half" idx="10"/>
          </p:nvPr>
        </p:nvSpPr>
        <p:spPr/>
        <p:txBody>
          <a:bodyPr/>
          <a:lstStyle/>
          <a:p>
            <a:fld id="{E7B6912A-51DC-2442-84C9-B904A8D59E07}" type="datetimeFigureOut">
              <a:rPr lang="en-GB" smtClean="0"/>
              <a:t>11/03/2024</a:t>
            </a:fld>
            <a:endParaRPr lang="en-GB"/>
          </a:p>
        </p:txBody>
      </p:sp>
      <p:sp>
        <p:nvSpPr>
          <p:cNvPr id="5" name="Footer Placeholder 4">
            <a:extLst>
              <a:ext uri="{FF2B5EF4-FFF2-40B4-BE49-F238E27FC236}">
                <a16:creationId xmlns:a16="http://schemas.microsoft.com/office/drawing/2014/main" id="{01FDB20B-000A-F792-973D-544BA9F4D6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9C7688-DEBE-87E9-3DED-A0A1D93CFAF4}"/>
              </a:ext>
            </a:extLst>
          </p:cNvPr>
          <p:cNvSpPr>
            <a:spLocks noGrp="1"/>
          </p:cNvSpPr>
          <p:nvPr>
            <p:ph type="sldNum" sz="quarter" idx="12"/>
          </p:nvPr>
        </p:nvSpPr>
        <p:spPr/>
        <p:txBody>
          <a:bodyPr/>
          <a:lstStyle/>
          <a:p>
            <a:fld id="{24EF0E60-DFE0-654F-841F-5F3AB14EA6BA}" type="slidenum">
              <a:rPr lang="en-GB" smtClean="0"/>
              <a:t>‹#›</a:t>
            </a:fld>
            <a:endParaRPr lang="en-GB"/>
          </a:p>
        </p:txBody>
      </p:sp>
    </p:spTree>
    <p:extLst>
      <p:ext uri="{BB962C8B-B14F-4D97-AF65-F5344CB8AC3E}">
        <p14:creationId xmlns:p14="http://schemas.microsoft.com/office/powerpoint/2010/main" val="910460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E8C41-25E3-E3D1-4616-A19FEDC9B43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8E4BA98-D8CC-2840-0F93-A557456F079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F47989B1-0EBE-0BCD-26DD-DA7017B1411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5C91E63D-7408-2F54-A9DE-87939CCB8690}"/>
              </a:ext>
            </a:extLst>
          </p:cNvPr>
          <p:cNvSpPr>
            <a:spLocks noGrp="1"/>
          </p:cNvSpPr>
          <p:nvPr>
            <p:ph type="dt" sz="half" idx="10"/>
          </p:nvPr>
        </p:nvSpPr>
        <p:spPr/>
        <p:txBody>
          <a:bodyPr/>
          <a:lstStyle/>
          <a:p>
            <a:fld id="{E7B6912A-51DC-2442-84C9-B904A8D59E07}" type="datetimeFigureOut">
              <a:rPr lang="en-GB" smtClean="0"/>
              <a:t>11/03/2024</a:t>
            </a:fld>
            <a:endParaRPr lang="en-GB"/>
          </a:p>
        </p:txBody>
      </p:sp>
      <p:sp>
        <p:nvSpPr>
          <p:cNvPr id="6" name="Footer Placeholder 5">
            <a:extLst>
              <a:ext uri="{FF2B5EF4-FFF2-40B4-BE49-F238E27FC236}">
                <a16:creationId xmlns:a16="http://schemas.microsoft.com/office/drawing/2014/main" id="{10537557-D07E-B1F7-12C4-9491C0BAAD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62E9415-3EC4-4F7D-03B0-D33E9DA7A676}"/>
              </a:ext>
            </a:extLst>
          </p:cNvPr>
          <p:cNvSpPr>
            <a:spLocks noGrp="1"/>
          </p:cNvSpPr>
          <p:nvPr>
            <p:ph type="sldNum" sz="quarter" idx="12"/>
          </p:nvPr>
        </p:nvSpPr>
        <p:spPr/>
        <p:txBody>
          <a:bodyPr/>
          <a:lstStyle/>
          <a:p>
            <a:fld id="{24EF0E60-DFE0-654F-841F-5F3AB14EA6BA}" type="slidenum">
              <a:rPr lang="en-GB" smtClean="0"/>
              <a:t>‹#›</a:t>
            </a:fld>
            <a:endParaRPr lang="en-GB"/>
          </a:p>
        </p:txBody>
      </p:sp>
    </p:spTree>
    <p:extLst>
      <p:ext uri="{BB962C8B-B14F-4D97-AF65-F5344CB8AC3E}">
        <p14:creationId xmlns:p14="http://schemas.microsoft.com/office/powerpoint/2010/main" val="643617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D4ADE-0B1C-9910-B50E-26000D98C001}"/>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7916A9EC-6778-DE39-B667-B67C0689D1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FFCCBB7-A325-D625-589F-4E8D2AC8CBF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A454FD03-82DB-A861-DC57-B5AF8E5B8B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11E1177-05F5-3FEF-AB2B-5422148923B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A10B4804-5395-F8FC-D8B0-9458A239A664}"/>
              </a:ext>
            </a:extLst>
          </p:cNvPr>
          <p:cNvSpPr>
            <a:spLocks noGrp="1"/>
          </p:cNvSpPr>
          <p:nvPr>
            <p:ph type="dt" sz="half" idx="10"/>
          </p:nvPr>
        </p:nvSpPr>
        <p:spPr/>
        <p:txBody>
          <a:bodyPr/>
          <a:lstStyle/>
          <a:p>
            <a:fld id="{E7B6912A-51DC-2442-84C9-B904A8D59E07}" type="datetimeFigureOut">
              <a:rPr lang="en-GB" smtClean="0"/>
              <a:t>11/03/2024</a:t>
            </a:fld>
            <a:endParaRPr lang="en-GB"/>
          </a:p>
        </p:txBody>
      </p:sp>
      <p:sp>
        <p:nvSpPr>
          <p:cNvPr id="8" name="Footer Placeholder 7">
            <a:extLst>
              <a:ext uri="{FF2B5EF4-FFF2-40B4-BE49-F238E27FC236}">
                <a16:creationId xmlns:a16="http://schemas.microsoft.com/office/drawing/2014/main" id="{0C9C5C0E-8511-E15E-50BC-D77C596E659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777D67C-75CD-1BCD-63E2-0111FAD91A28}"/>
              </a:ext>
            </a:extLst>
          </p:cNvPr>
          <p:cNvSpPr>
            <a:spLocks noGrp="1"/>
          </p:cNvSpPr>
          <p:nvPr>
            <p:ph type="sldNum" sz="quarter" idx="12"/>
          </p:nvPr>
        </p:nvSpPr>
        <p:spPr/>
        <p:txBody>
          <a:bodyPr/>
          <a:lstStyle/>
          <a:p>
            <a:fld id="{24EF0E60-DFE0-654F-841F-5F3AB14EA6BA}" type="slidenum">
              <a:rPr lang="en-GB" smtClean="0"/>
              <a:t>‹#›</a:t>
            </a:fld>
            <a:endParaRPr lang="en-GB"/>
          </a:p>
        </p:txBody>
      </p:sp>
    </p:spTree>
    <p:extLst>
      <p:ext uri="{BB962C8B-B14F-4D97-AF65-F5344CB8AC3E}">
        <p14:creationId xmlns:p14="http://schemas.microsoft.com/office/powerpoint/2010/main" val="3207612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1CBDF-E419-55B2-C04C-858121A62881}"/>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3BCC0623-D4F8-64AF-A7C7-5A6130C8EC2A}"/>
              </a:ext>
            </a:extLst>
          </p:cNvPr>
          <p:cNvSpPr>
            <a:spLocks noGrp="1"/>
          </p:cNvSpPr>
          <p:nvPr>
            <p:ph type="dt" sz="half" idx="10"/>
          </p:nvPr>
        </p:nvSpPr>
        <p:spPr/>
        <p:txBody>
          <a:bodyPr/>
          <a:lstStyle/>
          <a:p>
            <a:fld id="{E7B6912A-51DC-2442-84C9-B904A8D59E07}" type="datetimeFigureOut">
              <a:rPr lang="en-GB" smtClean="0"/>
              <a:t>11/03/2024</a:t>
            </a:fld>
            <a:endParaRPr lang="en-GB"/>
          </a:p>
        </p:txBody>
      </p:sp>
      <p:sp>
        <p:nvSpPr>
          <p:cNvPr id="4" name="Footer Placeholder 3">
            <a:extLst>
              <a:ext uri="{FF2B5EF4-FFF2-40B4-BE49-F238E27FC236}">
                <a16:creationId xmlns:a16="http://schemas.microsoft.com/office/drawing/2014/main" id="{8A6A18AD-DE66-CB7B-D278-EB966C166BD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B16E0D1-7CDA-482F-17E3-C02C61FF559B}"/>
              </a:ext>
            </a:extLst>
          </p:cNvPr>
          <p:cNvSpPr>
            <a:spLocks noGrp="1"/>
          </p:cNvSpPr>
          <p:nvPr>
            <p:ph type="sldNum" sz="quarter" idx="12"/>
          </p:nvPr>
        </p:nvSpPr>
        <p:spPr/>
        <p:txBody>
          <a:bodyPr/>
          <a:lstStyle/>
          <a:p>
            <a:fld id="{24EF0E60-DFE0-654F-841F-5F3AB14EA6BA}" type="slidenum">
              <a:rPr lang="en-GB" smtClean="0"/>
              <a:t>‹#›</a:t>
            </a:fld>
            <a:endParaRPr lang="en-GB"/>
          </a:p>
        </p:txBody>
      </p:sp>
    </p:spTree>
    <p:extLst>
      <p:ext uri="{BB962C8B-B14F-4D97-AF65-F5344CB8AC3E}">
        <p14:creationId xmlns:p14="http://schemas.microsoft.com/office/powerpoint/2010/main" val="4012142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FE36E2-0B66-FDCD-D6E8-FB4ACACF117A}"/>
              </a:ext>
            </a:extLst>
          </p:cNvPr>
          <p:cNvSpPr>
            <a:spLocks noGrp="1"/>
          </p:cNvSpPr>
          <p:nvPr>
            <p:ph type="dt" sz="half" idx="10"/>
          </p:nvPr>
        </p:nvSpPr>
        <p:spPr/>
        <p:txBody>
          <a:bodyPr/>
          <a:lstStyle/>
          <a:p>
            <a:fld id="{E7B6912A-51DC-2442-84C9-B904A8D59E07}" type="datetimeFigureOut">
              <a:rPr lang="en-GB" smtClean="0"/>
              <a:t>11/03/2024</a:t>
            </a:fld>
            <a:endParaRPr lang="en-GB"/>
          </a:p>
        </p:txBody>
      </p:sp>
      <p:sp>
        <p:nvSpPr>
          <p:cNvPr id="3" name="Footer Placeholder 2">
            <a:extLst>
              <a:ext uri="{FF2B5EF4-FFF2-40B4-BE49-F238E27FC236}">
                <a16:creationId xmlns:a16="http://schemas.microsoft.com/office/drawing/2014/main" id="{CB7AF398-5C77-C1F8-A0E9-D5B71D1C036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A9535C9-F632-4C7F-517A-9FDDE27CA481}"/>
              </a:ext>
            </a:extLst>
          </p:cNvPr>
          <p:cNvSpPr>
            <a:spLocks noGrp="1"/>
          </p:cNvSpPr>
          <p:nvPr>
            <p:ph type="sldNum" sz="quarter" idx="12"/>
          </p:nvPr>
        </p:nvSpPr>
        <p:spPr/>
        <p:txBody>
          <a:bodyPr/>
          <a:lstStyle/>
          <a:p>
            <a:fld id="{24EF0E60-DFE0-654F-841F-5F3AB14EA6BA}" type="slidenum">
              <a:rPr lang="en-GB" smtClean="0"/>
              <a:t>‹#›</a:t>
            </a:fld>
            <a:endParaRPr lang="en-GB"/>
          </a:p>
        </p:txBody>
      </p:sp>
    </p:spTree>
    <p:extLst>
      <p:ext uri="{BB962C8B-B14F-4D97-AF65-F5344CB8AC3E}">
        <p14:creationId xmlns:p14="http://schemas.microsoft.com/office/powerpoint/2010/main" val="3590433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92CED-B443-DB03-0F26-13496C3F966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851179E8-E2C5-3246-39B9-D07D7EE359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42DCB51F-808D-636E-1F24-6F2C6FCC04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839C1EA-5CB4-0532-398A-109B137961B5}"/>
              </a:ext>
            </a:extLst>
          </p:cNvPr>
          <p:cNvSpPr>
            <a:spLocks noGrp="1"/>
          </p:cNvSpPr>
          <p:nvPr>
            <p:ph type="dt" sz="half" idx="10"/>
          </p:nvPr>
        </p:nvSpPr>
        <p:spPr/>
        <p:txBody>
          <a:bodyPr/>
          <a:lstStyle/>
          <a:p>
            <a:fld id="{E7B6912A-51DC-2442-84C9-B904A8D59E07}" type="datetimeFigureOut">
              <a:rPr lang="en-GB" smtClean="0"/>
              <a:t>11/03/2024</a:t>
            </a:fld>
            <a:endParaRPr lang="en-GB"/>
          </a:p>
        </p:txBody>
      </p:sp>
      <p:sp>
        <p:nvSpPr>
          <p:cNvPr id="6" name="Footer Placeholder 5">
            <a:extLst>
              <a:ext uri="{FF2B5EF4-FFF2-40B4-BE49-F238E27FC236}">
                <a16:creationId xmlns:a16="http://schemas.microsoft.com/office/drawing/2014/main" id="{EEE57AF5-04AD-6575-5EBB-30F27DF6DBE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FADC8FE-237B-7A39-C6EE-DBF61BACCA10}"/>
              </a:ext>
            </a:extLst>
          </p:cNvPr>
          <p:cNvSpPr>
            <a:spLocks noGrp="1"/>
          </p:cNvSpPr>
          <p:nvPr>
            <p:ph type="sldNum" sz="quarter" idx="12"/>
          </p:nvPr>
        </p:nvSpPr>
        <p:spPr/>
        <p:txBody>
          <a:bodyPr/>
          <a:lstStyle/>
          <a:p>
            <a:fld id="{24EF0E60-DFE0-654F-841F-5F3AB14EA6BA}" type="slidenum">
              <a:rPr lang="en-GB" smtClean="0"/>
              <a:t>‹#›</a:t>
            </a:fld>
            <a:endParaRPr lang="en-GB"/>
          </a:p>
        </p:txBody>
      </p:sp>
    </p:spTree>
    <p:extLst>
      <p:ext uri="{BB962C8B-B14F-4D97-AF65-F5344CB8AC3E}">
        <p14:creationId xmlns:p14="http://schemas.microsoft.com/office/powerpoint/2010/main" val="164192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7D5B1-981A-4646-ECD0-EC1C7300CD7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D96FE9C7-7EFB-27F7-B25E-43440B2C11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BEA6D57-0458-7260-C087-D66F08B0AA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BB076BC-FD18-9AE3-E156-2F1C0E3A80EF}"/>
              </a:ext>
            </a:extLst>
          </p:cNvPr>
          <p:cNvSpPr>
            <a:spLocks noGrp="1"/>
          </p:cNvSpPr>
          <p:nvPr>
            <p:ph type="dt" sz="half" idx="10"/>
          </p:nvPr>
        </p:nvSpPr>
        <p:spPr/>
        <p:txBody>
          <a:bodyPr/>
          <a:lstStyle/>
          <a:p>
            <a:fld id="{E7B6912A-51DC-2442-84C9-B904A8D59E07}" type="datetimeFigureOut">
              <a:rPr lang="en-GB" smtClean="0"/>
              <a:t>11/03/2024</a:t>
            </a:fld>
            <a:endParaRPr lang="en-GB"/>
          </a:p>
        </p:txBody>
      </p:sp>
      <p:sp>
        <p:nvSpPr>
          <p:cNvPr id="6" name="Footer Placeholder 5">
            <a:extLst>
              <a:ext uri="{FF2B5EF4-FFF2-40B4-BE49-F238E27FC236}">
                <a16:creationId xmlns:a16="http://schemas.microsoft.com/office/drawing/2014/main" id="{73A2576B-9C0E-0C77-2823-10C2C45F12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82F598A-FA2E-D2F4-3B65-4756088C37D0}"/>
              </a:ext>
            </a:extLst>
          </p:cNvPr>
          <p:cNvSpPr>
            <a:spLocks noGrp="1"/>
          </p:cNvSpPr>
          <p:nvPr>
            <p:ph type="sldNum" sz="quarter" idx="12"/>
          </p:nvPr>
        </p:nvSpPr>
        <p:spPr/>
        <p:txBody>
          <a:bodyPr/>
          <a:lstStyle/>
          <a:p>
            <a:fld id="{24EF0E60-DFE0-654F-841F-5F3AB14EA6BA}" type="slidenum">
              <a:rPr lang="en-GB" smtClean="0"/>
              <a:t>‹#›</a:t>
            </a:fld>
            <a:endParaRPr lang="en-GB"/>
          </a:p>
        </p:txBody>
      </p:sp>
    </p:spTree>
    <p:extLst>
      <p:ext uri="{BB962C8B-B14F-4D97-AF65-F5344CB8AC3E}">
        <p14:creationId xmlns:p14="http://schemas.microsoft.com/office/powerpoint/2010/main" val="4155656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FCD3DB-7851-D930-DA48-E3A1B2EE04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5D0FEA33-BB97-3C54-0155-0DD17D383B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3D61159-14B1-B2AF-B4CB-4FD574098D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B6912A-51DC-2442-84C9-B904A8D59E07}" type="datetimeFigureOut">
              <a:rPr lang="en-GB" smtClean="0"/>
              <a:t>11/03/2024</a:t>
            </a:fld>
            <a:endParaRPr lang="en-GB"/>
          </a:p>
        </p:txBody>
      </p:sp>
      <p:sp>
        <p:nvSpPr>
          <p:cNvPr id="5" name="Footer Placeholder 4">
            <a:extLst>
              <a:ext uri="{FF2B5EF4-FFF2-40B4-BE49-F238E27FC236}">
                <a16:creationId xmlns:a16="http://schemas.microsoft.com/office/drawing/2014/main" id="{B0FB8458-37B2-735C-F940-2838ECF3C0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A3650D0-D029-C19A-F1AA-4629D84081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EF0E60-DFE0-654F-841F-5F3AB14EA6BA}" type="slidenum">
              <a:rPr lang="en-GB" smtClean="0"/>
              <a:t>‹#›</a:t>
            </a:fld>
            <a:endParaRPr lang="en-GB"/>
          </a:p>
        </p:txBody>
      </p:sp>
      <p:pic>
        <p:nvPicPr>
          <p:cNvPr id="8" name="Picture 7" descr="A logo of a person&#10;&#10;Description automatically generated with medium confidence">
            <a:extLst>
              <a:ext uri="{FF2B5EF4-FFF2-40B4-BE49-F238E27FC236}">
                <a16:creationId xmlns:a16="http://schemas.microsoft.com/office/drawing/2014/main" id="{40589FCE-907B-F972-0ECF-9580AA755394}"/>
              </a:ext>
            </a:extLst>
          </p:cNvPr>
          <p:cNvPicPr>
            <a:picLocks noChangeAspect="1"/>
          </p:cNvPicPr>
          <p:nvPr userDrawn="1"/>
        </p:nvPicPr>
        <p:blipFill>
          <a:blip r:embed="rId15"/>
          <a:stretch>
            <a:fillRect/>
          </a:stretch>
        </p:blipFill>
        <p:spPr>
          <a:xfrm>
            <a:off x="10185400" y="5854700"/>
            <a:ext cx="2006600" cy="1003300"/>
          </a:xfrm>
          <a:prstGeom prst="rect">
            <a:avLst/>
          </a:prstGeom>
        </p:spPr>
      </p:pic>
    </p:spTree>
    <p:extLst>
      <p:ext uri="{BB962C8B-B14F-4D97-AF65-F5344CB8AC3E}">
        <p14:creationId xmlns:p14="http://schemas.microsoft.com/office/powerpoint/2010/main" val="1636052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28.jpeg"/><Relationship Id="rId1" Type="http://schemas.openxmlformats.org/officeDocument/2006/relationships/slideLayout" Target="../slideLayouts/slideLayout13.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https://netzeroclimate.org/"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3.xml"/><Relationship Id="rId5" Type="http://schemas.openxmlformats.org/officeDocument/2006/relationships/image" Target="../media/image35.sv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3.xml"/><Relationship Id="rId5" Type="http://schemas.openxmlformats.org/officeDocument/2006/relationships/image" Target="../media/image36.sv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netzeroclimate.org/about-us/" TargetMode="Externa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C6F4C6-60A0-3E89-7D12-64FF279141F0}"/>
              </a:ext>
            </a:extLst>
          </p:cNvPr>
          <p:cNvPicPr>
            <a:picLocks noChangeAspect="1"/>
          </p:cNvPicPr>
          <p:nvPr/>
        </p:nvPicPr>
        <p:blipFill>
          <a:blip r:embed="rId2"/>
          <a:stretch>
            <a:fillRect/>
          </a:stretch>
        </p:blipFill>
        <p:spPr>
          <a:xfrm>
            <a:off x="-13447" y="1026449"/>
            <a:ext cx="9395217" cy="5844998"/>
          </a:xfrm>
          <a:prstGeom prst="rect">
            <a:avLst/>
          </a:prstGeom>
        </p:spPr>
      </p:pic>
      <p:sp>
        <p:nvSpPr>
          <p:cNvPr id="2" name="Title 1">
            <a:extLst>
              <a:ext uri="{FF2B5EF4-FFF2-40B4-BE49-F238E27FC236}">
                <a16:creationId xmlns:a16="http://schemas.microsoft.com/office/drawing/2014/main" id="{1F189FFC-B906-1814-3878-5D07B85A7EED}"/>
              </a:ext>
            </a:extLst>
          </p:cNvPr>
          <p:cNvSpPr>
            <a:spLocks noGrp="1"/>
          </p:cNvSpPr>
          <p:nvPr>
            <p:ph type="ctrTitle"/>
          </p:nvPr>
        </p:nvSpPr>
        <p:spPr>
          <a:xfrm>
            <a:off x="2613212" y="-128210"/>
            <a:ext cx="9144000" cy="2387600"/>
          </a:xfrm>
        </p:spPr>
        <p:txBody>
          <a:bodyPr>
            <a:normAutofit/>
          </a:bodyPr>
          <a:lstStyle/>
          <a:p>
            <a:pPr algn="r"/>
            <a:r>
              <a:rPr lang="en-GB" sz="7200" b="1" dirty="0">
                <a:solidFill>
                  <a:srgbClr val="3D8097"/>
                </a:solidFill>
              </a:rPr>
              <a:t>Oxford Net Zero</a:t>
            </a:r>
          </a:p>
        </p:txBody>
      </p:sp>
      <p:sp>
        <p:nvSpPr>
          <p:cNvPr id="3" name="Subtitle 2">
            <a:extLst>
              <a:ext uri="{FF2B5EF4-FFF2-40B4-BE49-F238E27FC236}">
                <a16:creationId xmlns:a16="http://schemas.microsoft.com/office/drawing/2014/main" id="{C80022C4-13FB-9E43-1CAC-9DE6CB839AEB}"/>
              </a:ext>
            </a:extLst>
          </p:cNvPr>
          <p:cNvSpPr>
            <a:spLocks noGrp="1"/>
          </p:cNvSpPr>
          <p:nvPr>
            <p:ph type="subTitle" idx="1"/>
          </p:nvPr>
        </p:nvSpPr>
        <p:spPr>
          <a:xfrm>
            <a:off x="2613212" y="2243889"/>
            <a:ext cx="9144000" cy="1655762"/>
          </a:xfrm>
        </p:spPr>
        <p:txBody>
          <a:bodyPr/>
          <a:lstStyle/>
          <a:p>
            <a:pPr algn="r"/>
            <a:r>
              <a:rPr lang="en-GB" b="1" dirty="0">
                <a:solidFill>
                  <a:srgbClr val="102437"/>
                </a:solidFill>
              </a:rPr>
              <a:t>Who are we and what do we do? </a:t>
            </a:r>
          </a:p>
          <a:p>
            <a:pPr algn="r"/>
            <a:endParaRPr lang="en-GB" b="1" dirty="0">
              <a:solidFill>
                <a:srgbClr val="102437"/>
              </a:solidFill>
            </a:endParaRPr>
          </a:p>
          <a:p>
            <a:pPr algn="r"/>
            <a:r>
              <a:rPr lang="en-GB" dirty="0" err="1">
                <a:solidFill>
                  <a:srgbClr val="102437"/>
                </a:solidFill>
              </a:rPr>
              <a:t>Dr.</a:t>
            </a:r>
            <a:r>
              <a:rPr lang="en-GB" dirty="0">
                <a:solidFill>
                  <a:srgbClr val="102437"/>
                </a:solidFill>
              </a:rPr>
              <a:t> Stuart Jenkins and </a:t>
            </a:r>
            <a:r>
              <a:rPr lang="en-GB" dirty="0" err="1">
                <a:solidFill>
                  <a:srgbClr val="102437"/>
                </a:solidFill>
              </a:rPr>
              <a:t>Dr.</a:t>
            </a:r>
            <a:r>
              <a:rPr lang="en-GB" dirty="0">
                <a:solidFill>
                  <a:srgbClr val="102437"/>
                </a:solidFill>
              </a:rPr>
              <a:t> Alice Evatt</a:t>
            </a:r>
          </a:p>
        </p:txBody>
      </p:sp>
    </p:spTree>
    <p:extLst>
      <p:ext uri="{BB962C8B-B14F-4D97-AF65-F5344CB8AC3E}">
        <p14:creationId xmlns:p14="http://schemas.microsoft.com/office/powerpoint/2010/main" val="1568572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79701" y="281185"/>
            <a:ext cx="11432640" cy="495423"/>
          </a:xfrm>
        </p:spPr>
        <p:txBody>
          <a:bodyPr>
            <a:normAutofit fontScale="90000"/>
          </a:bodyPr>
          <a:lstStyle/>
          <a:p>
            <a:r>
              <a:rPr lang="en-US" sz="3600" b="1" dirty="0">
                <a:solidFill>
                  <a:srgbClr val="287B8A"/>
                </a:solidFill>
                <a:latin typeface="Arial Narrow" panose="020B0604020202020204" pitchFamily="34" charset="0"/>
                <a:ea typeface="+mn-ea"/>
                <a:cs typeface="+mn-cs"/>
              </a:rPr>
              <a:t>INFORMING THE DEBATE TO GET NET ZERO RIGHT</a:t>
            </a:r>
            <a:endParaRPr lang="en-GB" sz="3600" b="1" dirty="0">
              <a:solidFill>
                <a:srgbClr val="287B8A"/>
              </a:solidFill>
              <a:latin typeface="Arial Narrow" panose="020B0604020202020204" pitchFamily="34" charset="0"/>
              <a:ea typeface="+mn-ea"/>
              <a:cs typeface="+mn-cs"/>
            </a:endParaRPr>
          </a:p>
        </p:txBody>
      </p:sp>
      <p:sp>
        <p:nvSpPr>
          <p:cNvPr id="1036" name="AutoShape 13" descr="Co2 free icon"/>
          <p:cNvSpPr>
            <a:spLocks noChangeAspect="1" noChangeArrowheads="1"/>
          </p:cNvSpPr>
          <p:nvPr/>
        </p:nvSpPr>
        <p:spPr bwMode="auto">
          <a:xfrm>
            <a:off x="931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GB" sz="2400" dirty="0"/>
          </a:p>
        </p:txBody>
      </p:sp>
      <p:sp>
        <p:nvSpPr>
          <p:cNvPr id="1041" name="AutoShape 19" descr="Image result for CO2 free icon"/>
          <p:cNvSpPr>
            <a:spLocks noChangeAspect="1" noChangeArrowheads="1"/>
          </p:cNvSpPr>
          <p:nvPr/>
        </p:nvSpPr>
        <p:spPr bwMode="auto">
          <a:xfrm>
            <a:off x="702733" y="4169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GB" sz="2400" dirty="0"/>
          </a:p>
        </p:txBody>
      </p:sp>
      <p:sp>
        <p:nvSpPr>
          <p:cNvPr id="4" name="TextBox 3">
            <a:extLst>
              <a:ext uri="{FF2B5EF4-FFF2-40B4-BE49-F238E27FC236}">
                <a16:creationId xmlns:a16="http://schemas.microsoft.com/office/drawing/2014/main" id="{33D1CC33-E407-44AF-97EB-42E34466025A}"/>
              </a:ext>
            </a:extLst>
          </p:cNvPr>
          <p:cNvSpPr txBox="1"/>
          <p:nvPr/>
        </p:nvSpPr>
        <p:spPr>
          <a:xfrm>
            <a:off x="247571" y="6500764"/>
            <a:ext cx="9478492" cy="307777"/>
          </a:xfrm>
          <a:prstGeom prst="rect">
            <a:avLst/>
          </a:prstGeom>
          <a:noFill/>
        </p:spPr>
        <p:txBody>
          <a:bodyPr wrap="none" rtlCol="0">
            <a:spAutoFit/>
          </a:bodyPr>
          <a:lstStyle/>
          <a:p>
            <a:r>
              <a:rPr lang="en-GB" sz="1400" i="1" dirty="0">
                <a:solidFill>
                  <a:srgbClr val="19233F"/>
                </a:solidFill>
              </a:rPr>
              <a:t>Fankhauser, S., Smith, S.M., Allen, M. et al. The meaning of net zero and how to get it right. Nat. </a:t>
            </a:r>
            <a:r>
              <a:rPr lang="en-GB" sz="1400" i="1" dirty="0" err="1">
                <a:solidFill>
                  <a:srgbClr val="19233F"/>
                </a:solidFill>
              </a:rPr>
              <a:t>Clim</a:t>
            </a:r>
            <a:r>
              <a:rPr lang="en-GB" sz="1400" i="1" dirty="0">
                <a:solidFill>
                  <a:srgbClr val="19233F"/>
                </a:solidFill>
              </a:rPr>
              <a:t>. Chang. </a:t>
            </a:r>
            <a:r>
              <a:rPr lang="en-GB" sz="1400" b="1" i="1" dirty="0">
                <a:solidFill>
                  <a:srgbClr val="19233F"/>
                </a:solidFill>
              </a:rPr>
              <a:t>12</a:t>
            </a:r>
            <a:r>
              <a:rPr lang="en-GB" sz="1400" i="1" dirty="0">
                <a:solidFill>
                  <a:srgbClr val="19233F"/>
                </a:solidFill>
              </a:rPr>
              <a:t>, 15–21 (2022).</a:t>
            </a:r>
            <a:r>
              <a:rPr lang="en-GB" sz="1333" i="1" dirty="0">
                <a:solidFill>
                  <a:srgbClr val="19233F"/>
                </a:solidFill>
                <a:latin typeface="+mj-lt"/>
              </a:rPr>
              <a:t>.</a:t>
            </a:r>
          </a:p>
        </p:txBody>
      </p:sp>
      <p:pic>
        <p:nvPicPr>
          <p:cNvPr id="5" name="Picture 4" descr="Diagram&#10;&#10;Description automatically generated">
            <a:extLst>
              <a:ext uri="{FF2B5EF4-FFF2-40B4-BE49-F238E27FC236}">
                <a16:creationId xmlns:a16="http://schemas.microsoft.com/office/drawing/2014/main" id="{C76325A5-A6D8-4577-8BAC-2B94DA2983AC}"/>
              </a:ext>
            </a:extLst>
          </p:cNvPr>
          <p:cNvPicPr>
            <a:picLocks noChangeAspect="1"/>
          </p:cNvPicPr>
          <p:nvPr/>
        </p:nvPicPr>
        <p:blipFill>
          <a:blip r:embed="rId3"/>
          <a:stretch>
            <a:fillRect/>
          </a:stretch>
        </p:blipFill>
        <p:spPr>
          <a:xfrm>
            <a:off x="1109133" y="1367905"/>
            <a:ext cx="9018867" cy="5073112"/>
          </a:xfrm>
          <a:prstGeom prst="rect">
            <a:avLst/>
          </a:prstGeom>
        </p:spPr>
      </p:pic>
      <p:sp>
        <p:nvSpPr>
          <p:cNvPr id="53" name="Rectangle 52">
            <a:extLst>
              <a:ext uri="{FF2B5EF4-FFF2-40B4-BE49-F238E27FC236}">
                <a16:creationId xmlns:a16="http://schemas.microsoft.com/office/drawing/2014/main" id="{E5BA5B7A-3A1A-45A1-AFBB-75EE25B46093}"/>
              </a:ext>
            </a:extLst>
          </p:cNvPr>
          <p:cNvSpPr/>
          <p:nvPr/>
        </p:nvSpPr>
        <p:spPr>
          <a:xfrm>
            <a:off x="598902" y="774613"/>
            <a:ext cx="10846909" cy="379656"/>
          </a:xfrm>
          <a:prstGeom prst="rect">
            <a:avLst/>
          </a:prstGeom>
          <a:noFill/>
          <a:ln>
            <a:noFill/>
          </a:ln>
        </p:spPr>
        <p:txBody>
          <a:bodyPr wrap="square">
            <a:spAutoFit/>
          </a:bodyPr>
          <a:lstStyle/>
          <a:p>
            <a:pPr>
              <a:spcAft>
                <a:spcPts val="1600"/>
              </a:spcAft>
            </a:pPr>
            <a:r>
              <a:rPr lang="en-GB" sz="1867" dirty="0">
                <a:solidFill>
                  <a:srgbClr val="19233F"/>
                </a:solidFill>
                <a:latin typeface="+mj-lt"/>
              </a:rPr>
              <a:t>We have identified 7 attributes of net </a:t>
            </a:r>
            <a:r>
              <a:rPr lang="en-GB" sz="1867" dirty="0">
                <a:solidFill>
                  <a:srgbClr val="19233F"/>
                </a:solidFill>
                <a:latin typeface="Arial" panose="020B0604020202020204" pitchFamily="34" charset="0"/>
                <a:cs typeface="Arial" panose="020B0604020202020204" pitchFamily="34" charset="0"/>
              </a:rPr>
              <a:t>zero</a:t>
            </a:r>
            <a:r>
              <a:rPr lang="en-GB" sz="1867" dirty="0">
                <a:solidFill>
                  <a:srgbClr val="19233F"/>
                </a:solidFill>
                <a:latin typeface="+mj-lt"/>
              </a:rPr>
              <a:t>, which our research analyses and promotes </a:t>
            </a:r>
          </a:p>
        </p:txBody>
      </p:sp>
    </p:spTree>
    <p:extLst>
      <p:ext uri="{BB962C8B-B14F-4D97-AF65-F5344CB8AC3E}">
        <p14:creationId xmlns:p14="http://schemas.microsoft.com/office/powerpoint/2010/main" val="2404480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1">
            <a:extLst>
              <a:ext uri="{FF2B5EF4-FFF2-40B4-BE49-F238E27FC236}">
                <a16:creationId xmlns:a16="http://schemas.microsoft.com/office/drawing/2014/main" id="{936A5B95-C531-AD4E-8094-552D441B1BB2}"/>
              </a:ext>
            </a:extLst>
          </p:cNvPr>
          <p:cNvGraphicFramePr>
            <a:graphicFrameLocks noGrp="1"/>
          </p:cNvGraphicFramePr>
          <p:nvPr>
            <p:ph idx="1"/>
            <p:extLst>
              <p:ext uri="{D42A27DB-BD31-4B8C-83A1-F6EECF244321}">
                <p14:modId xmlns:p14="http://schemas.microsoft.com/office/powerpoint/2010/main" val="1432463382"/>
              </p:ext>
            </p:extLst>
          </p:nvPr>
        </p:nvGraphicFramePr>
        <p:xfrm>
          <a:off x="1377492" y="1571101"/>
          <a:ext cx="9437016" cy="4094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58C5A327-C17A-9F10-9960-E4DEC8A3391A}"/>
              </a:ext>
            </a:extLst>
          </p:cNvPr>
          <p:cNvSpPr txBox="1">
            <a:spLocks/>
          </p:cNvSpPr>
          <p:nvPr/>
        </p:nvSpPr>
        <p:spPr>
          <a:xfrm>
            <a:off x="579701" y="281185"/>
            <a:ext cx="11432640" cy="495423"/>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287B8A"/>
                </a:solidFill>
                <a:latin typeface="Arial Narrow"/>
                <a:ea typeface="+mn-ea"/>
                <a:cs typeface="+mn-cs"/>
              </a:rPr>
              <a:t>DEFINING NET ZERO FOR THE HARD-TO-ABATES</a:t>
            </a:r>
            <a:endParaRPr lang="en-GB" sz="3600" b="1">
              <a:solidFill>
                <a:srgbClr val="287B8A"/>
              </a:solidFill>
              <a:latin typeface="Arial Narrow" panose="020B0604020202020204" pitchFamily="34" charset="0"/>
              <a:ea typeface="+mn-ea"/>
              <a:cs typeface="+mn-cs"/>
            </a:endParaRPr>
          </a:p>
        </p:txBody>
      </p:sp>
      <p:sp>
        <p:nvSpPr>
          <p:cNvPr id="6" name="Rectangle 5">
            <a:extLst>
              <a:ext uri="{FF2B5EF4-FFF2-40B4-BE49-F238E27FC236}">
                <a16:creationId xmlns:a16="http://schemas.microsoft.com/office/drawing/2014/main" id="{CE0D41B1-CB5F-8787-B35B-BD3A1618A3BC}"/>
              </a:ext>
            </a:extLst>
          </p:cNvPr>
          <p:cNvSpPr/>
          <p:nvPr/>
        </p:nvSpPr>
        <p:spPr>
          <a:xfrm>
            <a:off x="598902" y="774613"/>
            <a:ext cx="10846909" cy="379656"/>
          </a:xfrm>
          <a:prstGeom prst="rect">
            <a:avLst/>
          </a:prstGeom>
          <a:noFill/>
          <a:ln>
            <a:noFill/>
          </a:ln>
        </p:spPr>
        <p:txBody>
          <a:bodyPr wrap="square" lIns="91440" tIns="45720" rIns="91440" bIns="45720" anchor="t">
            <a:spAutoFit/>
          </a:bodyPr>
          <a:lstStyle/>
          <a:p>
            <a:pPr>
              <a:spcAft>
                <a:spcPts val="1600"/>
              </a:spcAft>
            </a:pPr>
            <a:r>
              <a:rPr lang="en-GB" sz="1850" dirty="0">
                <a:latin typeface="+mj-lt"/>
                <a:cs typeface="Calibri Light"/>
              </a:rPr>
              <a:t>Net Zero Fossil Fuel Fellows focus on the attributes of net zero for the most challenging sectors</a:t>
            </a:r>
          </a:p>
        </p:txBody>
      </p:sp>
      <p:sp>
        <p:nvSpPr>
          <p:cNvPr id="3" name="TextBox 2">
            <a:extLst>
              <a:ext uri="{FF2B5EF4-FFF2-40B4-BE49-F238E27FC236}">
                <a16:creationId xmlns:a16="http://schemas.microsoft.com/office/drawing/2014/main" id="{22CAED86-8D56-6573-03C3-2D1CE4B49D02}"/>
              </a:ext>
            </a:extLst>
          </p:cNvPr>
          <p:cNvSpPr txBox="1"/>
          <p:nvPr/>
        </p:nvSpPr>
        <p:spPr>
          <a:xfrm>
            <a:off x="2903456" y="2149311"/>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4006493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41E28D-F2E0-A9E4-9495-07B7B693653B}"/>
              </a:ext>
            </a:extLst>
          </p:cNvPr>
          <p:cNvSpPr>
            <a:spLocks noGrp="1"/>
          </p:cNvSpPr>
          <p:nvPr>
            <p:ph idx="1"/>
          </p:nvPr>
        </p:nvSpPr>
        <p:spPr>
          <a:xfrm>
            <a:off x="579701" y="1552248"/>
            <a:ext cx="6198171" cy="4351338"/>
          </a:xfrm>
        </p:spPr>
        <p:txBody>
          <a:bodyPr vert="horz" lIns="91440" tIns="45720" rIns="91440" bIns="45720" rtlCol="0" anchor="t">
            <a:normAutofit fontScale="77500" lnSpcReduction="20000"/>
          </a:bodyPr>
          <a:lstStyle/>
          <a:p>
            <a:pPr marL="0" indent="0">
              <a:buNone/>
            </a:pPr>
            <a:r>
              <a:rPr lang="en-GB" dirty="0">
                <a:solidFill>
                  <a:srgbClr val="19233F"/>
                </a:solidFill>
                <a:cs typeface="Calibri"/>
              </a:rPr>
              <a:t>The fossil fuel sector is under increasing pressure to "clean up or clear off".</a:t>
            </a:r>
          </a:p>
          <a:p>
            <a:pPr marL="0" indent="0">
              <a:buNone/>
            </a:pPr>
            <a:endParaRPr lang="en-GB" dirty="0">
              <a:solidFill>
                <a:srgbClr val="19233F"/>
              </a:solidFill>
              <a:cs typeface="Calibri"/>
            </a:endParaRPr>
          </a:p>
          <a:p>
            <a:pPr marL="0" indent="0">
              <a:buNone/>
            </a:pPr>
            <a:r>
              <a:rPr lang="en-GB" dirty="0">
                <a:solidFill>
                  <a:srgbClr val="19233F"/>
                </a:solidFill>
                <a:cs typeface="Calibri"/>
              </a:rPr>
              <a:t>Financial institutions, investors, governments etc. are all under pressure to demonstrate critical assessment of their relationships with fossil fuel extractors.</a:t>
            </a:r>
          </a:p>
          <a:p>
            <a:pPr marL="0" indent="0">
              <a:buNone/>
            </a:pPr>
            <a:endParaRPr lang="en-GB" dirty="0">
              <a:solidFill>
                <a:srgbClr val="19233F"/>
              </a:solidFill>
              <a:cs typeface="Calibri"/>
            </a:endParaRPr>
          </a:p>
          <a:p>
            <a:pPr marL="0" indent="0">
              <a:buNone/>
            </a:pPr>
            <a:r>
              <a:rPr lang="en-GB" dirty="0">
                <a:solidFill>
                  <a:srgbClr val="19233F"/>
                </a:solidFill>
                <a:cs typeface="Calibri"/>
              </a:rPr>
              <a:t>Ambitious net zero policy very likely includes the use of carbon capture and geological storage, at multi-billion-tonne-per-year scale by 2050.</a:t>
            </a:r>
          </a:p>
          <a:p>
            <a:pPr marL="0" indent="0">
              <a:buNone/>
            </a:pPr>
            <a:endParaRPr lang="en-GB" dirty="0">
              <a:solidFill>
                <a:srgbClr val="19233F"/>
              </a:solidFill>
              <a:cs typeface="Calibri"/>
            </a:endParaRPr>
          </a:p>
          <a:p>
            <a:pPr marL="0" indent="0">
              <a:buNone/>
            </a:pPr>
            <a:r>
              <a:rPr lang="en-GB" dirty="0">
                <a:solidFill>
                  <a:srgbClr val="19233F"/>
                </a:solidFill>
                <a:cs typeface="Calibri"/>
              </a:rPr>
              <a:t>The fossil fuel industry is well placed (the only actors who can?) to deliver this aspect of the net zero story.</a:t>
            </a:r>
          </a:p>
        </p:txBody>
      </p:sp>
      <p:sp>
        <p:nvSpPr>
          <p:cNvPr id="4" name="Title 1">
            <a:extLst>
              <a:ext uri="{FF2B5EF4-FFF2-40B4-BE49-F238E27FC236}">
                <a16:creationId xmlns:a16="http://schemas.microsoft.com/office/drawing/2014/main" id="{58C5A327-C17A-9F10-9960-E4DEC8A3391A}"/>
              </a:ext>
            </a:extLst>
          </p:cNvPr>
          <p:cNvSpPr txBox="1">
            <a:spLocks/>
          </p:cNvSpPr>
          <p:nvPr/>
        </p:nvSpPr>
        <p:spPr>
          <a:xfrm>
            <a:off x="579701" y="281185"/>
            <a:ext cx="11432640" cy="495423"/>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287B8A"/>
                </a:solidFill>
                <a:latin typeface="Arial Narrow"/>
                <a:ea typeface="+mn-ea"/>
                <a:cs typeface="+mn-cs"/>
              </a:rPr>
              <a:t>CRITICAL ENGAGEMENT WITH THE FOSSIL FUEL SECTOR </a:t>
            </a:r>
            <a:endParaRPr lang="en-GB" sz="3600" b="1" dirty="0">
              <a:solidFill>
                <a:srgbClr val="287B8A"/>
              </a:solidFill>
              <a:latin typeface="Arial Narrow" panose="020B0604020202020204" pitchFamily="34" charset="0"/>
              <a:ea typeface="+mn-ea"/>
              <a:cs typeface="+mn-cs"/>
            </a:endParaRPr>
          </a:p>
        </p:txBody>
      </p:sp>
      <p:sp>
        <p:nvSpPr>
          <p:cNvPr id="6" name="Rectangle 5">
            <a:extLst>
              <a:ext uri="{FF2B5EF4-FFF2-40B4-BE49-F238E27FC236}">
                <a16:creationId xmlns:a16="http://schemas.microsoft.com/office/drawing/2014/main" id="{CE0D41B1-CB5F-8787-B35B-BD3A1618A3BC}"/>
              </a:ext>
            </a:extLst>
          </p:cNvPr>
          <p:cNvSpPr/>
          <p:nvPr/>
        </p:nvSpPr>
        <p:spPr>
          <a:xfrm>
            <a:off x="598902" y="774613"/>
            <a:ext cx="10846909" cy="379656"/>
          </a:xfrm>
          <a:prstGeom prst="rect">
            <a:avLst/>
          </a:prstGeom>
          <a:noFill/>
          <a:ln>
            <a:noFill/>
          </a:ln>
        </p:spPr>
        <p:txBody>
          <a:bodyPr wrap="square" lIns="91440" tIns="45720" rIns="91440" bIns="45720" anchor="t">
            <a:spAutoFit/>
          </a:bodyPr>
          <a:lstStyle/>
          <a:p>
            <a:pPr>
              <a:spcAft>
                <a:spcPts val="1600"/>
              </a:spcAft>
            </a:pPr>
            <a:r>
              <a:rPr lang="en-GB" sz="1850" dirty="0">
                <a:solidFill>
                  <a:srgbClr val="19233F"/>
                </a:solidFill>
                <a:latin typeface="+mj-lt"/>
                <a:cs typeface="Calibri Light"/>
              </a:rPr>
              <a:t>Financial Interactions and partnerships with the fossil fuel sector are starting to be critically assessed.  </a:t>
            </a:r>
          </a:p>
        </p:txBody>
      </p:sp>
      <p:sp>
        <p:nvSpPr>
          <p:cNvPr id="5" name="TextBox 4">
            <a:extLst>
              <a:ext uri="{FF2B5EF4-FFF2-40B4-BE49-F238E27FC236}">
                <a16:creationId xmlns:a16="http://schemas.microsoft.com/office/drawing/2014/main" id="{FFC06432-A349-72EC-FA9E-2446DF29CDC3}"/>
              </a:ext>
            </a:extLst>
          </p:cNvPr>
          <p:cNvSpPr txBox="1"/>
          <p:nvPr/>
        </p:nvSpPr>
        <p:spPr>
          <a:xfrm>
            <a:off x="504634" y="5944392"/>
            <a:ext cx="417688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solidFill>
                  <a:srgbClr val="FF0000"/>
                </a:solidFill>
                <a:cs typeface="Calibri"/>
              </a:rPr>
              <a:t>Are they trusted to do so? </a:t>
            </a:r>
          </a:p>
        </p:txBody>
      </p:sp>
      <p:pic>
        <p:nvPicPr>
          <p:cNvPr id="7" name="Picture 6" descr="A group of people holding signs&#10;&#10;Description automatically generated">
            <a:extLst>
              <a:ext uri="{FF2B5EF4-FFF2-40B4-BE49-F238E27FC236}">
                <a16:creationId xmlns:a16="http://schemas.microsoft.com/office/drawing/2014/main" id="{7D8FBF73-EEC2-3DC8-F21A-DF11DE872954}"/>
              </a:ext>
            </a:extLst>
          </p:cNvPr>
          <p:cNvPicPr>
            <a:picLocks noChangeAspect="1"/>
          </p:cNvPicPr>
          <p:nvPr/>
        </p:nvPicPr>
        <p:blipFill>
          <a:blip r:embed="rId3"/>
          <a:stretch>
            <a:fillRect/>
          </a:stretch>
        </p:blipFill>
        <p:spPr>
          <a:xfrm>
            <a:off x="7141365" y="1376087"/>
            <a:ext cx="3645358" cy="2052913"/>
          </a:xfrm>
          <a:prstGeom prst="rect">
            <a:avLst/>
          </a:prstGeom>
        </p:spPr>
      </p:pic>
      <p:pic>
        <p:nvPicPr>
          <p:cNvPr id="8" name="Picture 7" descr="A graph of different colored lines&#10;&#10;Description automatically generated">
            <a:extLst>
              <a:ext uri="{FF2B5EF4-FFF2-40B4-BE49-F238E27FC236}">
                <a16:creationId xmlns:a16="http://schemas.microsoft.com/office/drawing/2014/main" id="{6C109745-E8EE-46D4-0DF3-B17EE74A3B14}"/>
              </a:ext>
            </a:extLst>
          </p:cNvPr>
          <p:cNvPicPr>
            <a:picLocks noChangeAspect="1"/>
          </p:cNvPicPr>
          <p:nvPr/>
        </p:nvPicPr>
        <p:blipFill>
          <a:blip r:embed="rId4"/>
          <a:stretch>
            <a:fillRect/>
          </a:stretch>
        </p:blipFill>
        <p:spPr>
          <a:xfrm>
            <a:off x="7141365" y="3583125"/>
            <a:ext cx="3034251" cy="2705819"/>
          </a:xfrm>
          <a:prstGeom prst="rect">
            <a:avLst/>
          </a:prstGeom>
        </p:spPr>
      </p:pic>
    </p:spTree>
    <p:extLst>
      <p:ext uri="{BB962C8B-B14F-4D97-AF65-F5344CB8AC3E}">
        <p14:creationId xmlns:p14="http://schemas.microsoft.com/office/powerpoint/2010/main" val="2515068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ity with a skyscraper&#10;&#10;Description automatically generated with medium confidence">
            <a:extLst>
              <a:ext uri="{FF2B5EF4-FFF2-40B4-BE49-F238E27FC236}">
                <a16:creationId xmlns:a16="http://schemas.microsoft.com/office/drawing/2014/main" id="{3138AB16-3134-6EB6-F883-91A94E130018}"/>
              </a:ext>
            </a:extLst>
          </p:cNvPr>
          <p:cNvPicPr>
            <a:picLocks noChangeAspect="1"/>
          </p:cNvPicPr>
          <p:nvPr/>
        </p:nvPicPr>
        <p:blipFill rotWithShape="1">
          <a:blip r:embed="rId3"/>
          <a:srcRect l="4714"/>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 name="Content Placeholder 1">
            <a:extLst>
              <a:ext uri="{FF2B5EF4-FFF2-40B4-BE49-F238E27FC236}">
                <a16:creationId xmlns:a16="http://schemas.microsoft.com/office/drawing/2014/main" id="{1441E28D-F2E0-A9E4-9495-07B7B693653B}"/>
              </a:ext>
            </a:extLst>
          </p:cNvPr>
          <p:cNvSpPr>
            <a:spLocks noGrp="1"/>
          </p:cNvSpPr>
          <p:nvPr>
            <p:ph idx="1"/>
          </p:nvPr>
        </p:nvSpPr>
        <p:spPr>
          <a:xfrm>
            <a:off x="3828057" y="3752848"/>
            <a:ext cx="6327879" cy="2806448"/>
          </a:xfrm>
        </p:spPr>
        <p:txBody>
          <a:bodyPr vert="horz" lIns="91440" tIns="45720" rIns="91440" bIns="45720" rtlCol="0" anchor="ctr">
            <a:normAutofit/>
          </a:bodyPr>
          <a:lstStyle/>
          <a:p>
            <a:pPr marL="0"/>
            <a:r>
              <a:rPr lang="en-US" sz="1500" b="1" dirty="0">
                <a:solidFill>
                  <a:srgbClr val="19233F"/>
                </a:solidFill>
              </a:rPr>
              <a:t>The Glasgow Financial Alliance for Net Zero </a:t>
            </a:r>
            <a:r>
              <a:rPr lang="en-US" sz="1500" dirty="0">
                <a:solidFill>
                  <a:srgbClr val="19233F"/>
                </a:solidFill>
              </a:rPr>
              <a:t>(GFANZ) is a global coalition of leading financial institutions committed to accelerating the decarbonization of the economy.</a:t>
            </a:r>
          </a:p>
          <a:p>
            <a:pPr marL="0"/>
            <a:r>
              <a:rPr lang="en-US" sz="1500" b="1" dirty="0">
                <a:solidFill>
                  <a:srgbClr val="19233F"/>
                </a:solidFill>
              </a:rPr>
              <a:t>Dual Purpose: </a:t>
            </a:r>
          </a:p>
          <a:p>
            <a:pPr marL="342900" indent="-342900">
              <a:buAutoNum type="arabicParenBoth"/>
            </a:pPr>
            <a:r>
              <a:rPr lang="en-US" sz="1500" dirty="0">
                <a:solidFill>
                  <a:srgbClr val="19233F"/>
                </a:solidFill>
              </a:rPr>
              <a:t>Expand the number of net zero-committed financial institutions</a:t>
            </a:r>
          </a:p>
          <a:p>
            <a:pPr marL="342900" indent="-342900">
              <a:buAutoNum type="arabicParenBoth"/>
            </a:pPr>
            <a:r>
              <a:rPr lang="en-US" sz="1500" dirty="0">
                <a:solidFill>
                  <a:srgbClr val="19233F"/>
                </a:solidFill>
              </a:rPr>
              <a:t>Establish a forum for addressing sector-wide challenges associated with the net-zero transition, helping to ensure high levels of ambition are met with credible action.</a:t>
            </a:r>
          </a:p>
          <a:p>
            <a:pPr marL="0"/>
            <a:r>
              <a:rPr lang="en-US" sz="1500" b="1" dirty="0">
                <a:solidFill>
                  <a:srgbClr val="19233F"/>
                </a:solidFill>
              </a:rPr>
              <a:t>Raise Ambition: </a:t>
            </a:r>
            <a:r>
              <a:rPr lang="en-US" sz="1500" dirty="0">
                <a:solidFill>
                  <a:srgbClr val="19233F"/>
                </a:solidFill>
              </a:rPr>
              <a:t>Encourage firms to set commitments that are backed by robust targets and transition plans</a:t>
            </a:r>
          </a:p>
        </p:txBody>
      </p:sp>
      <p:sp>
        <p:nvSpPr>
          <p:cNvPr id="9" name="Title 1">
            <a:extLst>
              <a:ext uri="{FF2B5EF4-FFF2-40B4-BE49-F238E27FC236}">
                <a16:creationId xmlns:a16="http://schemas.microsoft.com/office/drawing/2014/main" id="{BB9A4467-1BC5-CB7B-E29B-96ADCD070FF3}"/>
              </a:ext>
            </a:extLst>
          </p:cNvPr>
          <p:cNvSpPr txBox="1">
            <a:spLocks/>
          </p:cNvSpPr>
          <p:nvPr/>
        </p:nvSpPr>
        <p:spPr>
          <a:xfrm>
            <a:off x="276755" y="4021562"/>
            <a:ext cx="3361991" cy="1915261"/>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287B8A"/>
                </a:solidFill>
                <a:latin typeface="Arial Narrow"/>
                <a:ea typeface="+mn-ea"/>
                <a:cs typeface="+mn-cs"/>
              </a:rPr>
              <a:t>CRITICAL ENGAGEMENT WITH THE FOSSIL FUEL SECTOR </a:t>
            </a:r>
            <a:endParaRPr lang="en-GB" sz="3600" b="1" dirty="0">
              <a:solidFill>
                <a:srgbClr val="287B8A"/>
              </a:solidFill>
              <a:latin typeface="Arial Narrow" panose="020B0604020202020204" pitchFamily="34" charset="0"/>
              <a:ea typeface="+mn-ea"/>
              <a:cs typeface="+mn-cs"/>
            </a:endParaRPr>
          </a:p>
        </p:txBody>
      </p:sp>
    </p:spTree>
    <p:extLst>
      <p:ext uri="{BB962C8B-B14F-4D97-AF65-F5344CB8AC3E}">
        <p14:creationId xmlns:p14="http://schemas.microsoft.com/office/powerpoint/2010/main" val="3017426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descr="A cover of a book&#10;&#10;Description automatically generated">
            <a:extLst>
              <a:ext uri="{FF2B5EF4-FFF2-40B4-BE49-F238E27FC236}">
                <a16:creationId xmlns:a16="http://schemas.microsoft.com/office/drawing/2014/main" id="{6B0563F2-32DD-0BBA-9A8B-541C292CAAB5}"/>
              </a:ext>
            </a:extLst>
          </p:cNvPr>
          <p:cNvPicPr>
            <a:picLocks noGrp="1" noChangeAspect="1"/>
          </p:cNvPicPr>
          <p:nvPr>
            <p:ph idx="1"/>
          </p:nvPr>
        </p:nvPicPr>
        <p:blipFill>
          <a:blip r:embed="rId3"/>
          <a:stretch>
            <a:fillRect/>
          </a:stretch>
        </p:blipFill>
        <p:spPr>
          <a:xfrm>
            <a:off x="769285" y="887273"/>
            <a:ext cx="3789760" cy="5083454"/>
          </a:xfrm>
        </p:spPr>
      </p:pic>
      <p:sp>
        <p:nvSpPr>
          <p:cNvPr id="10" name="Text Placeholder 1">
            <a:extLst>
              <a:ext uri="{FF2B5EF4-FFF2-40B4-BE49-F238E27FC236}">
                <a16:creationId xmlns:a16="http://schemas.microsoft.com/office/drawing/2014/main" id="{6A20F0BC-4AF2-797B-8BC3-E2F18A777005}"/>
              </a:ext>
            </a:extLst>
          </p:cNvPr>
          <p:cNvSpPr txBox="1">
            <a:spLocks/>
          </p:cNvSpPr>
          <p:nvPr/>
        </p:nvSpPr>
        <p:spPr>
          <a:xfrm>
            <a:off x="5967167" y="2340706"/>
            <a:ext cx="4808529" cy="902115"/>
          </a:xfrm>
          <a:prstGeom prst="rect">
            <a:avLst/>
          </a:prstGeom>
          <a:solidFill>
            <a:schemeClr val="bg1"/>
          </a:solidFill>
          <a:ln>
            <a:noFill/>
          </a:ln>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2000" dirty="0">
                <a:solidFill>
                  <a:srgbClr val="19233F"/>
                </a:solidFill>
                <a:cs typeface="Calibri"/>
              </a:rPr>
              <a:t>Any </a:t>
            </a:r>
            <a:r>
              <a:rPr lang="en-GB" sz="2000" b="1" dirty="0">
                <a:solidFill>
                  <a:srgbClr val="19233F"/>
                </a:solidFill>
                <a:cs typeface="Calibri"/>
              </a:rPr>
              <a:t>fossil fuel financing</a:t>
            </a:r>
            <a:r>
              <a:rPr lang="en-GB" sz="2000" dirty="0">
                <a:solidFill>
                  <a:srgbClr val="19233F"/>
                </a:solidFill>
                <a:cs typeface="Calibri"/>
              </a:rPr>
              <a:t> — to ensure continuity of energy supply in the interim — should be consistent with a 1.5°C pathway to ensure the energy sector continues along a net-zero transition and is not creating assets that will be stranded</a:t>
            </a:r>
            <a:endParaRPr lang="en-AU" sz="3200" dirty="0">
              <a:solidFill>
                <a:srgbClr val="19233F"/>
              </a:solidFill>
            </a:endParaRPr>
          </a:p>
        </p:txBody>
      </p:sp>
      <p:sp>
        <p:nvSpPr>
          <p:cNvPr id="11" name="TextBox 10">
            <a:extLst>
              <a:ext uri="{FF2B5EF4-FFF2-40B4-BE49-F238E27FC236}">
                <a16:creationId xmlns:a16="http://schemas.microsoft.com/office/drawing/2014/main" id="{6DE75D58-2501-2DAF-257B-8E8C04763D0F}"/>
              </a:ext>
            </a:extLst>
          </p:cNvPr>
          <p:cNvSpPr txBox="1"/>
          <p:nvPr/>
        </p:nvSpPr>
        <p:spPr>
          <a:xfrm>
            <a:off x="5316876" y="1848973"/>
            <a:ext cx="3733800" cy="1569660"/>
          </a:xfrm>
          <a:prstGeom prst="rect">
            <a:avLst/>
          </a:prstGeom>
          <a:noFill/>
        </p:spPr>
        <p:txBody>
          <a:bodyPr wrap="square" rtlCol="0">
            <a:spAutoFit/>
          </a:bodyPr>
          <a:lstStyle/>
          <a:p>
            <a:r>
              <a:rPr lang="en-US" sz="9600" b="1" dirty="0">
                <a:solidFill>
                  <a:srgbClr val="0161C3"/>
                </a:solidFill>
                <a:latin typeface="Montserrat" pitchFamily="2" charset="77"/>
                <a:cs typeface="Geeza Pro" panose="02000400000000000000" pitchFamily="2" charset="-78"/>
              </a:rPr>
              <a:t>“</a:t>
            </a:r>
          </a:p>
        </p:txBody>
      </p:sp>
      <p:sp>
        <p:nvSpPr>
          <p:cNvPr id="12" name="TextBox 11">
            <a:extLst>
              <a:ext uri="{FF2B5EF4-FFF2-40B4-BE49-F238E27FC236}">
                <a16:creationId xmlns:a16="http://schemas.microsoft.com/office/drawing/2014/main" id="{D239AAE5-13BA-1615-79DA-8E36CB07AEBC}"/>
              </a:ext>
            </a:extLst>
          </p:cNvPr>
          <p:cNvSpPr txBox="1"/>
          <p:nvPr/>
        </p:nvSpPr>
        <p:spPr>
          <a:xfrm>
            <a:off x="10159228" y="3516858"/>
            <a:ext cx="3733800" cy="1569660"/>
          </a:xfrm>
          <a:prstGeom prst="rect">
            <a:avLst/>
          </a:prstGeom>
          <a:noFill/>
        </p:spPr>
        <p:txBody>
          <a:bodyPr wrap="square" rtlCol="0">
            <a:spAutoFit/>
          </a:bodyPr>
          <a:lstStyle/>
          <a:p>
            <a:r>
              <a:rPr lang="en-US" sz="9600" b="1" dirty="0">
                <a:solidFill>
                  <a:srgbClr val="0161C3"/>
                </a:solidFill>
                <a:latin typeface="Montserrat" pitchFamily="2" charset="77"/>
                <a:cs typeface="Geeza Pro" panose="02000400000000000000" pitchFamily="2" charset="-78"/>
              </a:rPr>
              <a:t>”</a:t>
            </a:r>
          </a:p>
        </p:txBody>
      </p:sp>
      <p:sp>
        <p:nvSpPr>
          <p:cNvPr id="14" name="TextBox 13">
            <a:extLst>
              <a:ext uri="{FF2B5EF4-FFF2-40B4-BE49-F238E27FC236}">
                <a16:creationId xmlns:a16="http://schemas.microsoft.com/office/drawing/2014/main" id="{B4D6D1E8-E28E-D71D-A21F-DBEA49F5E444}"/>
              </a:ext>
            </a:extLst>
          </p:cNvPr>
          <p:cNvSpPr txBox="1"/>
          <p:nvPr/>
        </p:nvSpPr>
        <p:spPr>
          <a:xfrm>
            <a:off x="671777" y="6038850"/>
            <a:ext cx="1358770" cy="307777"/>
          </a:xfrm>
          <a:prstGeom prst="rect">
            <a:avLst/>
          </a:prstGeom>
          <a:noFill/>
        </p:spPr>
        <p:txBody>
          <a:bodyPr wrap="none" rtlCol="0">
            <a:spAutoFit/>
          </a:bodyPr>
          <a:lstStyle/>
          <a:p>
            <a:r>
              <a:rPr lang="en-GB" sz="1400" i="1" dirty="0">
                <a:solidFill>
                  <a:srgbClr val="19233F"/>
                </a:solidFill>
              </a:rPr>
              <a:t>November 2022</a:t>
            </a:r>
            <a:endParaRPr lang="en-GB" sz="1333" i="1" dirty="0">
              <a:solidFill>
                <a:srgbClr val="19233F"/>
              </a:solidFill>
              <a:latin typeface="+mj-lt"/>
            </a:endParaRPr>
          </a:p>
        </p:txBody>
      </p:sp>
    </p:spTree>
    <p:extLst>
      <p:ext uri="{BB962C8B-B14F-4D97-AF65-F5344CB8AC3E}">
        <p14:creationId xmlns:p14="http://schemas.microsoft.com/office/powerpoint/2010/main" val="2210652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ower lines in a field&#10;&#10;Description automatically generated">
            <a:extLst>
              <a:ext uri="{FF2B5EF4-FFF2-40B4-BE49-F238E27FC236}">
                <a16:creationId xmlns:a16="http://schemas.microsoft.com/office/drawing/2014/main" id="{CF716E7B-7FCF-C587-3CC0-1CB556F90B5A}"/>
              </a:ext>
            </a:extLst>
          </p:cNvPr>
          <p:cNvPicPr>
            <a:picLocks noChangeAspect="1"/>
          </p:cNvPicPr>
          <p:nvPr/>
        </p:nvPicPr>
        <p:blipFill>
          <a:blip r:embed="rId3"/>
          <a:stretch>
            <a:fillRect/>
          </a:stretch>
        </p:blipFill>
        <p:spPr>
          <a:xfrm>
            <a:off x="322544" y="1244495"/>
            <a:ext cx="2008348" cy="1701811"/>
          </a:xfrm>
          <a:prstGeom prst="rect">
            <a:avLst/>
          </a:prstGeom>
        </p:spPr>
      </p:pic>
      <p:pic>
        <p:nvPicPr>
          <p:cNvPr id="5" name="Picture 4" descr="A close-up of a white background&#10;&#10;Description automatically generated">
            <a:extLst>
              <a:ext uri="{FF2B5EF4-FFF2-40B4-BE49-F238E27FC236}">
                <a16:creationId xmlns:a16="http://schemas.microsoft.com/office/drawing/2014/main" id="{ABB3AEA2-53C0-FDE5-765D-1040BC1948CE}"/>
              </a:ext>
            </a:extLst>
          </p:cNvPr>
          <p:cNvPicPr>
            <a:picLocks noChangeAspect="1"/>
          </p:cNvPicPr>
          <p:nvPr/>
        </p:nvPicPr>
        <p:blipFill>
          <a:blip r:embed="rId4"/>
          <a:stretch>
            <a:fillRect/>
          </a:stretch>
        </p:blipFill>
        <p:spPr>
          <a:xfrm>
            <a:off x="2330892" y="1249590"/>
            <a:ext cx="3451796" cy="1996858"/>
          </a:xfrm>
          <a:prstGeom prst="rect">
            <a:avLst/>
          </a:prstGeom>
        </p:spPr>
      </p:pic>
      <p:sp>
        <p:nvSpPr>
          <p:cNvPr id="6" name="Title 1">
            <a:extLst>
              <a:ext uri="{FF2B5EF4-FFF2-40B4-BE49-F238E27FC236}">
                <a16:creationId xmlns:a16="http://schemas.microsoft.com/office/drawing/2014/main" id="{521A568C-5890-9EB7-92A7-A0C59F6F3C1D}"/>
              </a:ext>
            </a:extLst>
          </p:cNvPr>
          <p:cNvSpPr txBox="1">
            <a:spLocks/>
          </p:cNvSpPr>
          <p:nvPr/>
        </p:nvSpPr>
        <p:spPr>
          <a:xfrm>
            <a:off x="579701" y="474937"/>
            <a:ext cx="11432640" cy="495423"/>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287B8A"/>
                </a:solidFill>
                <a:latin typeface="Arial Narrow"/>
                <a:ea typeface="+mn-ea"/>
                <a:cs typeface="+mn-cs"/>
              </a:rPr>
              <a:t>FOSSIL FUEL FINANCING</a:t>
            </a:r>
            <a:endParaRPr lang="en-GB" sz="3600" b="1" dirty="0">
              <a:solidFill>
                <a:srgbClr val="287B8A"/>
              </a:solidFill>
              <a:latin typeface="Arial Narrow" panose="020B0604020202020204" pitchFamily="34" charset="0"/>
              <a:ea typeface="+mn-ea"/>
              <a:cs typeface="+mn-cs"/>
            </a:endParaRPr>
          </a:p>
        </p:txBody>
      </p:sp>
      <p:pic>
        <p:nvPicPr>
          <p:cNvPr id="15" name="Picture 14" descr="A screen shot of a phone&#10;&#10;Description automatically generated">
            <a:extLst>
              <a:ext uri="{FF2B5EF4-FFF2-40B4-BE49-F238E27FC236}">
                <a16:creationId xmlns:a16="http://schemas.microsoft.com/office/drawing/2014/main" id="{7BAD46CA-82A0-F6CD-F4F7-3E17D551ACCD}"/>
              </a:ext>
            </a:extLst>
          </p:cNvPr>
          <p:cNvPicPr>
            <a:picLocks noChangeAspect="1"/>
          </p:cNvPicPr>
          <p:nvPr/>
        </p:nvPicPr>
        <p:blipFill rotWithShape="1">
          <a:blip r:embed="rId5"/>
          <a:srcRect r="38686" b="67309"/>
          <a:stretch/>
        </p:blipFill>
        <p:spPr>
          <a:xfrm>
            <a:off x="180327" y="3226906"/>
            <a:ext cx="3336430" cy="576264"/>
          </a:xfrm>
          <a:prstGeom prst="rect">
            <a:avLst/>
          </a:prstGeom>
        </p:spPr>
      </p:pic>
      <p:pic>
        <p:nvPicPr>
          <p:cNvPr id="16" name="Picture 15" descr="A screen shot of a phone&#10;&#10;Description automatically generated">
            <a:extLst>
              <a:ext uri="{FF2B5EF4-FFF2-40B4-BE49-F238E27FC236}">
                <a16:creationId xmlns:a16="http://schemas.microsoft.com/office/drawing/2014/main" id="{4D60D337-F66F-8BA0-D3CF-0C3E6C4EC97D}"/>
              </a:ext>
            </a:extLst>
          </p:cNvPr>
          <p:cNvPicPr>
            <a:picLocks noChangeAspect="1"/>
          </p:cNvPicPr>
          <p:nvPr/>
        </p:nvPicPr>
        <p:blipFill rotWithShape="1">
          <a:blip r:embed="rId5"/>
          <a:srcRect l="67901" t="22119" b="33407"/>
          <a:stretch/>
        </p:blipFill>
        <p:spPr>
          <a:xfrm>
            <a:off x="3525727" y="3133694"/>
            <a:ext cx="1746677" cy="783968"/>
          </a:xfrm>
          <a:prstGeom prst="rect">
            <a:avLst/>
          </a:prstGeom>
        </p:spPr>
      </p:pic>
      <p:pic>
        <p:nvPicPr>
          <p:cNvPr id="18" name="Picture 17" descr="A cover of a magazine&#10;&#10;Description automatically generated">
            <a:extLst>
              <a:ext uri="{FF2B5EF4-FFF2-40B4-BE49-F238E27FC236}">
                <a16:creationId xmlns:a16="http://schemas.microsoft.com/office/drawing/2014/main" id="{7C2099A5-00DC-7A1E-CE9F-A137C5B08E0C}"/>
              </a:ext>
            </a:extLst>
          </p:cNvPr>
          <p:cNvPicPr>
            <a:picLocks noChangeAspect="1"/>
          </p:cNvPicPr>
          <p:nvPr/>
        </p:nvPicPr>
        <p:blipFill>
          <a:blip r:embed="rId6"/>
          <a:stretch>
            <a:fillRect/>
          </a:stretch>
        </p:blipFill>
        <p:spPr>
          <a:xfrm>
            <a:off x="6193536" y="514737"/>
            <a:ext cx="3877131" cy="5868326"/>
          </a:xfrm>
          <a:prstGeom prst="rect">
            <a:avLst/>
          </a:prstGeom>
        </p:spPr>
      </p:pic>
      <p:sp>
        <p:nvSpPr>
          <p:cNvPr id="19" name="Text Placeholder 1">
            <a:extLst>
              <a:ext uri="{FF2B5EF4-FFF2-40B4-BE49-F238E27FC236}">
                <a16:creationId xmlns:a16="http://schemas.microsoft.com/office/drawing/2014/main" id="{764EFA43-5FF0-3614-E6D5-49449C2F0E9B}"/>
              </a:ext>
            </a:extLst>
          </p:cNvPr>
          <p:cNvSpPr txBox="1">
            <a:spLocks/>
          </p:cNvSpPr>
          <p:nvPr/>
        </p:nvSpPr>
        <p:spPr>
          <a:xfrm>
            <a:off x="322544" y="4034452"/>
            <a:ext cx="5211758" cy="902115"/>
          </a:xfrm>
          <a:prstGeom prst="rect">
            <a:avLst/>
          </a:prstGeom>
          <a:solidFill>
            <a:schemeClr val="bg1"/>
          </a:solidFill>
          <a:ln>
            <a:noFill/>
          </a:ln>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AU" sz="1800" b="1" i="0" u="none" strike="noStrike" dirty="0">
                <a:solidFill>
                  <a:srgbClr val="19233F"/>
                </a:solidFill>
                <a:effectLst/>
                <a:latin typeface="Calibri" panose="020F0502020204030204" pitchFamily="34" charset="0"/>
                <a:cs typeface="Calibri" panose="020F0502020204030204" pitchFamily="34" charset="0"/>
              </a:rPr>
              <a:t>Client Transition Framework (CTF) </a:t>
            </a:r>
          </a:p>
          <a:p>
            <a:pPr algn="l">
              <a:buFont typeface="Arial" panose="020B0604020202020204" pitchFamily="34" charset="0"/>
              <a:buChar char="•"/>
            </a:pPr>
            <a:r>
              <a:rPr lang="en-AU" sz="1800" b="0" i="0" u="none" strike="noStrike" dirty="0">
                <a:solidFill>
                  <a:srgbClr val="19233F"/>
                </a:solidFill>
                <a:effectLst/>
                <a:latin typeface="Calibri" panose="020F0502020204030204" pitchFamily="34" charset="0"/>
                <a:cs typeface="Calibri" panose="020F0502020204030204" pitchFamily="34" charset="0"/>
              </a:rPr>
              <a:t>Requirements for energy clients to have 2030 methane reduction targets, a commitment to end all routine / non-essential venting and flaring by 2030 and near-term net zero aligned Scope 1 and 2 targets by January 2026.</a:t>
            </a:r>
          </a:p>
          <a:p>
            <a:pPr algn="l">
              <a:buFont typeface="Arial" panose="020B0604020202020204" pitchFamily="34" charset="0"/>
              <a:buChar char="•"/>
            </a:pPr>
            <a:r>
              <a:rPr lang="en-AU" sz="1800" b="0" i="0" u="none" strike="noStrike" dirty="0">
                <a:solidFill>
                  <a:srgbClr val="19233F"/>
                </a:solidFill>
                <a:effectLst/>
                <a:latin typeface="Calibri" panose="020F0502020204030204" pitchFamily="34" charset="0"/>
                <a:cs typeface="Calibri" panose="020F0502020204030204" pitchFamily="34" charset="0"/>
              </a:rPr>
              <a:t>Expectation for energy clients to produce transition plans or decarbonisation strategies by January 2025.</a:t>
            </a:r>
          </a:p>
        </p:txBody>
      </p:sp>
    </p:spTree>
    <p:extLst>
      <p:ext uri="{BB962C8B-B14F-4D97-AF65-F5344CB8AC3E}">
        <p14:creationId xmlns:p14="http://schemas.microsoft.com/office/powerpoint/2010/main" val="1780477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BCDE36B-3892-6F14-9D1C-B5F3A1E8D1CE}"/>
              </a:ext>
            </a:extLst>
          </p:cNvPr>
          <p:cNvSpPr txBox="1">
            <a:spLocks/>
          </p:cNvSpPr>
          <p:nvPr/>
        </p:nvSpPr>
        <p:spPr>
          <a:xfrm>
            <a:off x="579701" y="281185"/>
            <a:ext cx="11432640" cy="495423"/>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287B8A"/>
                </a:solidFill>
                <a:latin typeface="Arial Narrow"/>
                <a:ea typeface="+mn-ea"/>
                <a:cs typeface="+mn-cs"/>
              </a:rPr>
              <a:t>FOSSIL FUEL FINANCING</a:t>
            </a:r>
            <a:endParaRPr lang="en-GB" sz="3600" b="1" dirty="0">
              <a:solidFill>
                <a:srgbClr val="287B8A"/>
              </a:solidFill>
              <a:latin typeface="Arial Narrow" panose="020B0604020202020204" pitchFamily="34" charset="0"/>
              <a:ea typeface="+mn-ea"/>
              <a:cs typeface="+mn-cs"/>
            </a:endParaRPr>
          </a:p>
        </p:txBody>
      </p:sp>
      <p:sp>
        <p:nvSpPr>
          <p:cNvPr id="6" name="TextBox 5">
            <a:extLst>
              <a:ext uri="{FF2B5EF4-FFF2-40B4-BE49-F238E27FC236}">
                <a16:creationId xmlns:a16="http://schemas.microsoft.com/office/drawing/2014/main" id="{D12A23A4-AE24-AD3D-C9E9-181358ABBE45}"/>
              </a:ext>
            </a:extLst>
          </p:cNvPr>
          <p:cNvSpPr txBox="1"/>
          <p:nvPr/>
        </p:nvSpPr>
        <p:spPr>
          <a:xfrm>
            <a:off x="662351" y="6061869"/>
            <a:ext cx="3815382" cy="400110"/>
          </a:xfrm>
          <a:prstGeom prst="rect">
            <a:avLst/>
          </a:prstGeom>
          <a:noFill/>
        </p:spPr>
        <p:txBody>
          <a:bodyPr wrap="square" rtlCol="0">
            <a:spAutoFit/>
          </a:bodyPr>
          <a:lstStyle/>
          <a:p>
            <a:r>
              <a:rPr lang="en-AU" sz="1000" i="1" dirty="0">
                <a:solidFill>
                  <a:srgbClr val="19233F"/>
                </a:solidFill>
                <a:effectLst/>
              </a:rPr>
              <a:t>BBC NEWS. “Barclays to End Direct Financing of New Oil and Gas Fields,” February 9, 2024. </a:t>
            </a:r>
          </a:p>
        </p:txBody>
      </p:sp>
      <p:pic>
        <p:nvPicPr>
          <p:cNvPr id="10" name="Picture 9" descr="A person working on a machine&#10;&#10;Description automatically generated">
            <a:extLst>
              <a:ext uri="{FF2B5EF4-FFF2-40B4-BE49-F238E27FC236}">
                <a16:creationId xmlns:a16="http://schemas.microsoft.com/office/drawing/2014/main" id="{C5CFA29E-BF86-B16E-A2C1-959DE559B45B}"/>
              </a:ext>
            </a:extLst>
          </p:cNvPr>
          <p:cNvPicPr>
            <a:picLocks noChangeAspect="1"/>
          </p:cNvPicPr>
          <p:nvPr/>
        </p:nvPicPr>
        <p:blipFill>
          <a:blip r:embed="rId3"/>
          <a:stretch>
            <a:fillRect/>
          </a:stretch>
        </p:blipFill>
        <p:spPr>
          <a:xfrm>
            <a:off x="662351" y="978937"/>
            <a:ext cx="4462542" cy="4880602"/>
          </a:xfrm>
          <a:prstGeom prst="rect">
            <a:avLst/>
          </a:prstGeom>
        </p:spPr>
      </p:pic>
    </p:spTree>
    <p:extLst>
      <p:ext uri="{BB962C8B-B14F-4D97-AF65-F5344CB8AC3E}">
        <p14:creationId xmlns:p14="http://schemas.microsoft.com/office/powerpoint/2010/main" val="883245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n oil rig in the ocean&#10;&#10;Description automatically generated">
            <a:extLst>
              <a:ext uri="{FF2B5EF4-FFF2-40B4-BE49-F238E27FC236}">
                <a16:creationId xmlns:a16="http://schemas.microsoft.com/office/drawing/2014/main" id="{75462810-CA81-73E1-948F-DE061A9103D8}"/>
              </a:ext>
            </a:extLst>
          </p:cNvPr>
          <p:cNvPicPr>
            <a:picLocks noChangeAspect="1"/>
          </p:cNvPicPr>
          <p:nvPr/>
        </p:nvPicPr>
        <p:blipFill rotWithShape="1">
          <a:blip r:embed="rId2"/>
          <a:srcRect l="45366" t="-2648" r="732" b="2530"/>
          <a:stretch/>
        </p:blipFill>
        <p:spPr>
          <a:xfrm>
            <a:off x="7847817" y="1782184"/>
            <a:ext cx="3534792" cy="3943619"/>
          </a:xfrm>
          <a:prstGeom prst="rect">
            <a:avLst/>
          </a:prstGeom>
        </p:spPr>
      </p:pic>
      <p:sp>
        <p:nvSpPr>
          <p:cNvPr id="2" name="Content Placeholder 1">
            <a:extLst>
              <a:ext uri="{FF2B5EF4-FFF2-40B4-BE49-F238E27FC236}">
                <a16:creationId xmlns:a16="http://schemas.microsoft.com/office/drawing/2014/main" id="{1441E28D-F2E0-A9E4-9495-07B7B693653B}"/>
              </a:ext>
            </a:extLst>
          </p:cNvPr>
          <p:cNvSpPr>
            <a:spLocks noGrp="1"/>
          </p:cNvSpPr>
          <p:nvPr>
            <p:ph idx="1"/>
          </p:nvPr>
        </p:nvSpPr>
        <p:spPr>
          <a:xfrm>
            <a:off x="414380" y="1325411"/>
            <a:ext cx="10515600" cy="4351338"/>
          </a:xfrm>
        </p:spPr>
        <p:txBody>
          <a:bodyPr vert="horz" lIns="91440" tIns="45720" rIns="91440" bIns="45720" rtlCol="0" anchor="t">
            <a:normAutofit/>
          </a:bodyPr>
          <a:lstStyle/>
          <a:p>
            <a:pPr marL="0" indent="0">
              <a:buNone/>
            </a:pPr>
            <a:r>
              <a:rPr lang="en-GB" dirty="0">
                <a:solidFill>
                  <a:srgbClr val="19233F"/>
                </a:solidFill>
                <a:cs typeface="Calibri"/>
              </a:rPr>
              <a:t>Current licensing checkpoint comprises three tests:</a:t>
            </a:r>
          </a:p>
          <a:p>
            <a:pPr marL="0" indent="0">
              <a:buNone/>
            </a:pPr>
            <a:endParaRPr lang="en-GB" dirty="0">
              <a:solidFill>
                <a:srgbClr val="19233F"/>
              </a:solidFill>
              <a:cs typeface="Calibri"/>
            </a:endParaRPr>
          </a:p>
          <a:p>
            <a:pPr marL="0" indent="0">
              <a:buNone/>
            </a:pPr>
            <a:endParaRPr lang="en-GB" dirty="0">
              <a:solidFill>
                <a:srgbClr val="19233F"/>
              </a:solidFill>
              <a:cs typeface="Calibri"/>
            </a:endParaRPr>
          </a:p>
          <a:p>
            <a:pPr marL="0" indent="0">
              <a:buNone/>
            </a:pPr>
            <a:endParaRPr lang="en-GB" dirty="0">
              <a:solidFill>
                <a:srgbClr val="19233F"/>
              </a:solidFill>
              <a:cs typeface="Calibri"/>
            </a:endParaRPr>
          </a:p>
          <a:p>
            <a:pPr marL="0" indent="0">
              <a:buNone/>
            </a:pPr>
            <a:endParaRPr lang="en-GB" dirty="0">
              <a:solidFill>
                <a:srgbClr val="19233F"/>
              </a:solidFill>
              <a:cs typeface="Calibri"/>
            </a:endParaRPr>
          </a:p>
          <a:p>
            <a:pPr marL="0" indent="0">
              <a:buNone/>
            </a:pPr>
            <a:endParaRPr lang="en-GB" dirty="0">
              <a:solidFill>
                <a:srgbClr val="19233F"/>
              </a:solidFill>
              <a:cs typeface="Calibri"/>
            </a:endParaRPr>
          </a:p>
          <a:p>
            <a:pPr marL="0" indent="0">
              <a:buNone/>
            </a:pPr>
            <a:r>
              <a:rPr lang="en-GB" dirty="0">
                <a:solidFill>
                  <a:srgbClr val="19233F"/>
                </a:solidFill>
                <a:cs typeface="Calibri"/>
              </a:rPr>
              <a:t>Future licensing could also be contingent on: </a:t>
            </a:r>
          </a:p>
        </p:txBody>
      </p:sp>
      <p:sp>
        <p:nvSpPr>
          <p:cNvPr id="4" name="Title 1">
            <a:extLst>
              <a:ext uri="{FF2B5EF4-FFF2-40B4-BE49-F238E27FC236}">
                <a16:creationId xmlns:a16="http://schemas.microsoft.com/office/drawing/2014/main" id="{58C5A327-C17A-9F10-9960-E4DEC8A3391A}"/>
              </a:ext>
            </a:extLst>
          </p:cNvPr>
          <p:cNvSpPr txBox="1">
            <a:spLocks/>
          </p:cNvSpPr>
          <p:nvPr/>
        </p:nvSpPr>
        <p:spPr>
          <a:xfrm>
            <a:off x="579701" y="281185"/>
            <a:ext cx="11432640" cy="495423"/>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287B8A"/>
                </a:solidFill>
                <a:latin typeface="Arial Narrow"/>
                <a:ea typeface="+mn-ea"/>
                <a:cs typeface="+mn-cs"/>
              </a:rPr>
              <a:t>UK OFFSHORE FOSSIL FUEL SECTOR</a:t>
            </a:r>
            <a:endParaRPr lang="en-GB" sz="3600" b="1" dirty="0">
              <a:solidFill>
                <a:srgbClr val="287B8A"/>
              </a:solidFill>
              <a:latin typeface="Arial Narrow" panose="020B0604020202020204" pitchFamily="34" charset="0"/>
              <a:ea typeface="+mn-ea"/>
              <a:cs typeface="+mn-cs"/>
            </a:endParaRPr>
          </a:p>
        </p:txBody>
      </p:sp>
      <p:sp>
        <p:nvSpPr>
          <p:cNvPr id="6" name="Rectangle 5">
            <a:extLst>
              <a:ext uri="{FF2B5EF4-FFF2-40B4-BE49-F238E27FC236}">
                <a16:creationId xmlns:a16="http://schemas.microsoft.com/office/drawing/2014/main" id="{CE0D41B1-CB5F-8787-B35B-BD3A1618A3BC}"/>
              </a:ext>
            </a:extLst>
          </p:cNvPr>
          <p:cNvSpPr/>
          <p:nvPr/>
        </p:nvSpPr>
        <p:spPr>
          <a:xfrm>
            <a:off x="598902" y="774613"/>
            <a:ext cx="10846909" cy="379656"/>
          </a:xfrm>
          <a:prstGeom prst="rect">
            <a:avLst/>
          </a:prstGeom>
          <a:noFill/>
          <a:ln>
            <a:noFill/>
          </a:ln>
        </p:spPr>
        <p:txBody>
          <a:bodyPr wrap="square" lIns="91440" tIns="45720" rIns="91440" bIns="45720" anchor="t">
            <a:spAutoFit/>
          </a:bodyPr>
          <a:lstStyle/>
          <a:p>
            <a:pPr>
              <a:spcAft>
                <a:spcPts val="1600"/>
              </a:spcAft>
            </a:pPr>
            <a:r>
              <a:rPr lang="en-GB" sz="1850" dirty="0">
                <a:solidFill>
                  <a:srgbClr val="19233F"/>
                </a:solidFill>
                <a:latin typeface="+mj-lt"/>
                <a:cs typeface="Calibri Light"/>
              </a:rPr>
              <a:t>Government licensing appraisal process requires urgent revision</a:t>
            </a:r>
          </a:p>
        </p:txBody>
      </p:sp>
      <p:graphicFrame>
        <p:nvGraphicFramePr>
          <p:cNvPr id="11" name="Diagram 10">
            <a:extLst>
              <a:ext uri="{FF2B5EF4-FFF2-40B4-BE49-F238E27FC236}">
                <a16:creationId xmlns:a16="http://schemas.microsoft.com/office/drawing/2014/main" id="{9C6EC3EC-558C-FD2D-A481-E34F7FBADBD6}"/>
              </a:ext>
            </a:extLst>
          </p:cNvPr>
          <p:cNvGraphicFramePr/>
          <p:nvPr>
            <p:extLst>
              <p:ext uri="{D42A27DB-BD31-4B8C-83A1-F6EECF244321}">
                <p14:modId xmlns:p14="http://schemas.microsoft.com/office/powerpoint/2010/main" val="1579358751"/>
              </p:ext>
            </p:extLst>
          </p:nvPr>
        </p:nvGraphicFramePr>
        <p:xfrm>
          <a:off x="860777" y="1841062"/>
          <a:ext cx="5870223" cy="24863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3" name="Diagram 82">
            <a:extLst>
              <a:ext uri="{FF2B5EF4-FFF2-40B4-BE49-F238E27FC236}">
                <a16:creationId xmlns:a16="http://schemas.microsoft.com/office/drawing/2014/main" id="{87C36D62-A8AA-0369-0F2D-9F3BB905AB9E}"/>
              </a:ext>
            </a:extLst>
          </p:cNvPr>
          <p:cNvGraphicFramePr/>
          <p:nvPr>
            <p:extLst>
              <p:ext uri="{D42A27DB-BD31-4B8C-83A1-F6EECF244321}">
                <p14:modId xmlns:p14="http://schemas.microsoft.com/office/powerpoint/2010/main" val="3558060177"/>
              </p:ext>
            </p:extLst>
          </p:nvPr>
        </p:nvGraphicFramePr>
        <p:xfrm>
          <a:off x="860777" y="4719728"/>
          <a:ext cx="5870223" cy="182315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396743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group of people outside of a building&#10;&#10;Description automatically generated">
            <a:extLst>
              <a:ext uri="{FF2B5EF4-FFF2-40B4-BE49-F238E27FC236}">
                <a16:creationId xmlns:a16="http://schemas.microsoft.com/office/drawing/2014/main" id="{E46BA2D5-557E-3CBF-ED84-84B82DA48ADB}"/>
              </a:ext>
            </a:extLst>
          </p:cNvPr>
          <p:cNvPicPr>
            <a:picLocks noGrp="1" noChangeAspect="1"/>
          </p:cNvPicPr>
          <p:nvPr>
            <p:ph idx="1"/>
          </p:nvPr>
        </p:nvPicPr>
        <p:blipFill rotWithShape="1">
          <a:blip r:embed="rId3"/>
          <a:srcRect l="1405"/>
          <a:stretch/>
        </p:blipFill>
        <p:spPr>
          <a:xfrm>
            <a:off x="763570" y="1253331"/>
            <a:ext cx="3914497" cy="4351338"/>
          </a:xfrm>
        </p:spPr>
      </p:pic>
      <p:sp>
        <p:nvSpPr>
          <p:cNvPr id="5" name="Title 1">
            <a:extLst>
              <a:ext uri="{FF2B5EF4-FFF2-40B4-BE49-F238E27FC236}">
                <a16:creationId xmlns:a16="http://schemas.microsoft.com/office/drawing/2014/main" id="{1BCDE36B-3892-6F14-9D1C-B5F3A1E8D1CE}"/>
              </a:ext>
            </a:extLst>
          </p:cNvPr>
          <p:cNvSpPr txBox="1">
            <a:spLocks/>
          </p:cNvSpPr>
          <p:nvPr/>
        </p:nvSpPr>
        <p:spPr>
          <a:xfrm>
            <a:off x="579701" y="281185"/>
            <a:ext cx="11432640" cy="495423"/>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287B8A"/>
                </a:solidFill>
                <a:latin typeface="Arial Narrow"/>
                <a:ea typeface="+mn-ea"/>
                <a:cs typeface="+mn-cs"/>
              </a:rPr>
              <a:t>UNIVERSITY ENGAGEMENT WITH THE FOSSIL FUEL SECTOR </a:t>
            </a:r>
            <a:endParaRPr lang="en-GB" sz="3600" b="1" dirty="0">
              <a:solidFill>
                <a:srgbClr val="287B8A"/>
              </a:solidFill>
              <a:latin typeface="Arial Narrow" panose="020B0604020202020204" pitchFamily="34" charset="0"/>
              <a:ea typeface="+mn-ea"/>
              <a:cs typeface="+mn-cs"/>
            </a:endParaRPr>
          </a:p>
        </p:txBody>
      </p:sp>
      <p:sp>
        <p:nvSpPr>
          <p:cNvPr id="6" name="TextBox 5">
            <a:extLst>
              <a:ext uri="{FF2B5EF4-FFF2-40B4-BE49-F238E27FC236}">
                <a16:creationId xmlns:a16="http://schemas.microsoft.com/office/drawing/2014/main" id="{D12A23A4-AE24-AD3D-C9E9-181358ABBE45}"/>
              </a:ext>
            </a:extLst>
          </p:cNvPr>
          <p:cNvSpPr txBox="1"/>
          <p:nvPr/>
        </p:nvSpPr>
        <p:spPr>
          <a:xfrm>
            <a:off x="662351" y="5604669"/>
            <a:ext cx="3815382" cy="400110"/>
          </a:xfrm>
          <a:prstGeom prst="rect">
            <a:avLst/>
          </a:prstGeom>
          <a:noFill/>
        </p:spPr>
        <p:txBody>
          <a:bodyPr wrap="square" rtlCol="0">
            <a:spAutoFit/>
          </a:bodyPr>
          <a:lstStyle/>
          <a:p>
            <a:r>
              <a:rPr lang="en-AU" sz="1000" i="1" dirty="0">
                <a:solidFill>
                  <a:srgbClr val="19233F"/>
                </a:solidFill>
                <a:effectLst/>
              </a:rPr>
              <a:t>Colbert, Max. “UK Universities Take £40m in Fossil Fuel Funding since 2022.” The Guardian, October 4, 2023, sec. Environment. </a:t>
            </a:r>
          </a:p>
        </p:txBody>
      </p:sp>
      <p:pic>
        <p:nvPicPr>
          <p:cNvPr id="8" name="Picture 7" descr="A group of people walking in a street&#10;&#10;Description automatically generated">
            <a:extLst>
              <a:ext uri="{FF2B5EF4-FFF2-40B4-BE49-F238E27FC236}">
                <a16:creationId xmlns:a16="http://schemas.microsoft.com/office/drawing/2014/main" id="{A455172C-1469-BF68-BA01-935CD33EF554}"/>
              </a:ext>
            </a:extLst>
          </p:cNvPr>
          <p:cNvPicPr>
            <a:picLocks noChangeAspect="1"/>
          </p:cNvPicPr>
          <p:nvPr/>
        </p:nvPicPr>
        <p:blipFill rotWithShape="1">
          <a:blip r:embed="rId4"/>
          <a:srcRect b="7688"/>
          <a:stretch/>
        </p:blipFill>
        <p:spPr>
          <a:xfrm>
            <a:off x="5032211" y="1296224"/>
            <a:ext cx="4597400" cy="4161896"/>
          </a:xfrm>
          <a:prstGeom prst="rect">
            <a:avLst/>
          </a:prstGeom>
        </p:spPr>
      </p:pic>
      <p:sp>
        <p:nvSpPr>
          <p:cNvPr id="9" name="TextBox 8">
            <a:extLst>
              <a:ext uri="{FF2B5EF4-FFF2-40B4-BE49-F238E27FC236}">
                <a16:creationId xmlns:a16="http://schemas.microsoft.com/office/drawing/2014/main" id="{16969E7E-6A32-5CCB-FFEF-BF10480D389D}"/>
              </a:ext>
            </a:extLst>
          </p:cNvPr>
          <p:cNvSpPr txBox="1"/>
          <p:nvPr/>
        </p:nvSpPr>
        <p:spPr>
          <a:xfrm>
            <a:off x="4943691" y="5561776"/>
            <a:ext cx="3815382" cy="400110"/>
          </a:xfrm>
          <a:prstGeom prst="rect">
            <a:avLst/>
          </a:prstGeom>
          <a:noFill/>
        </p:spPr>
        <p:txBody>
          <a:bodyPr wrap="square" rtlCol="0">
            <a:spAutoFit/>
          </a:bodyPr>
          <a:lstStyle/>
          <a:p>
            <a:r>
              <a:rPr lang="en-AU" sz="1000" i="1" dirty="0">
                <a:solidFill>
                  <a:srgbClr val="19233F"/>
                </a:solidFill>
                <a:effectLst/>
              </a:rPr>
              <a:t>Gross, Anna. “Cambridge University Should Halt Funding from Fossil Fuel Groups, Report Finds,” July 17, 2023. </a:t>
            </a:r>
          </a:p>
        </p:txBody>
      </p:sp>
    </p:spTree>
    <p:extLst>
      <p:ext uri="{BB962C8B-B14F-4D97-AF65-F5344CB8AC3E}">
        <p14:creationId xmlns:p14="http://schemas.microsoft.com/office/powerpoint/2010/main" val="721358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BCDE36B-3892-6F14-9D1C-B5F3A1E8D1CE}"/>
              </a:ext>
            </a:extLst>
          </p:cNvPr>
          <p:cNvSpPr txBox="1">
            <a:spLocks/>
          </p:cNvSpPr>
          <p:nvPr/>
        </p:nvSpPr>
        <p:spPr>
          <a:xfrm>
            <a:off x="579701" y="281185"/>
            <a:ext cx="11432640" cy="495423"/>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287B8A"/>
                </a:solidFill>
                <a:latin typeface="Arial Narrow"/>
                <a:ea typeface="+mn-ea"/>
                <a:cs typeface="+mn-cs"/>
              </a:rPr>
              <a:t>UNIVERSITY ENGAGEMENT WITH THE FOSSIL FUEL SECTOR </a:t>
            </a:r>
            <a:endParaRPr lang="en-GB" sz="3600" b="1" dirty="0">
              <a:solidFill>
                <a:srgbClr val="287B8A"/>
              </a:solidFill>
              <a:latin typeface="Arial Narrow" panose="020B0604020202020204" pitchFamily="34" charset="0"/>
              <a:ea typeface="+mn-ea"/>
              <a:cs typeface="+mn-cs"/>
            </a:endParaRPr>
          </a:p>
        </p:txBody>
      </p:sp>
      <p:sp>
        <p:nvSpPr>
          <p:cNvPr id="9" name="TextBox 8">
            <a:extLst>
              <a:ext uri="{FF2B5EF4-FFF2-40B4-BE49-F238E27FC236}">
                <a16:creationId xmlns:a16="http://schemas.microsoft.com/office/drawing/2014/main" id="{16969E7E-6A32-5CCB-FFEF-BF10480D389D}"/>
              </a:ext>
            </a:extLst>
          </p:cNvPr>
          <p:cNvSpPr txBox="1"/>
          <p:nvPr/>
        </p:nvSpPr>
        <p:spPr>
          <a:xfrm>
            <a:off x="579701" y="6176705"/>
            <a:ext cx="3815382" cy="400110"/>
          </a:xfrm>
          <a:prstGeom prst="rect">
            <a:avLst/>
          </a:prstGeom>
          <a:noFill/>
        </p:spPr>
        <p:txBody>
          <a:bodyPr wrap="square" rtlCol="0">
            <a:spAutoFit/>
          </a:bodyPr>
          <a:lstStyle/>
          <a:p>
            <a:r>
              <a:rPr lang="en-AU" sz="1000" b="0" i="1" u="none" strike="noStrike" dirty="0">
                <a:solidFill>
                  <a:srgbClr val="19233F"/>
                </a:solidFill>
                <a:effectLst/>
                <a:latin typeface="inherit"/>
              </a:rPr>
              <a:t>Thacker P D</a:t>
            </a:r>
            <a:r>
              <a:rPr lang="en-AU" sz="1000" b="0" i="1" u="none" strike="noStrike" dirty="0">
                <a:solidFill>
                  <a:srgbClr val="19233F"/>
                </a:solidFill>
                <a:effectLst/>
                <a:latin typeface="interfaceregular"/>
              </a:rPr>
              <a:t>. Stealing from the tobacco playbook, fossil fuel companies pour money into elite American universities  </a:t>
            </a:r>
            <a:r>
              <a:rPr lang="en-AU" sz="1000" b="0" i="1" u="none" strike="noStrike" dirty="0">
                <a:solidFill>
                  <a:srgbClr val="19233F"/>
                </a:solidFill>
                <a:effectLst/>
                <a:latin typeface="inherit"/>
              </a:rPr>
              <a:t>BMJ  2022;  378 :o2095</a:t>
            </a:r>
            <a:endParaRPr lang="en-AU" sz="1000" i="1" dirty="0">
              <a:solidFill>
                <a:srgbClr val="19233F"/>
              </a:solidFill>
              <a:effectLst/>
            </a:endParaRPr>
          </a:p>
        </p:txBody>
      </p:sp>
      <p:pic>
        <p:nvPicPr>
          <p:cNvPr id="12" name="Picture 11" descr="A newspaper article with text&#10;&#10;Description automatically generated">
            <a:extLst>
              <a:ext uri="{FF2B5EF4-FFF2-40B4-BE49-F238E27FC236}">
                <a16:creationId xmlns:a16="http://schemas.microsoft.com/office/drawing/2014/main" id="{D497BFEB-BB8F-A17E-EEEA-B1D8FAC8FB1F}"/>
              </a:ext>
            </a:extLst>
          </p:cNvPr>
          <p:cNvPicPr>
            <a:picLocks noChangeAspect="1"/>
          </p:cNvPicPr>
          <p:nvPr/>
        </p:nvPicPr>
        <p:blipFill rotWithShape="1">
          <a:blip r:embed="rId3"/>
          <a:srcRect r="4479"/>
          <a:stretch/>
        </p:blipFill>
        <p:spPr>
          <a:xfrm>
            <a:off x="579701" y="776608"/>
            <a:ext cx="4149401" cy="5337113"/>
          </a:xfrm>
          <a:prstGeom prst="rect">
            <a:avLst/>
          </a:prstGeom>
        </p:spPr>
      </p:pic>
      <p:sp>
        <p:nvSpPr>
          <p:cNvPr id="13" name="Text Placeholder 1">
            <a:extLst>
              <a:ext uri="{FF2B5EF4-FFF2-40B4-BE49-F238E27FC236}">
                <a16:creationId xmlns:a16="http://schemas.microsoft.com/office/drawing/2014/main" id="{2B0D9CE0-0021-DE4F-DD19-93CCB55CCF22}"/>
              </a:ext>
            </a:extLst>
          </p:cNvPr>
          <p:cNvSpPr txBox="1">
            <a:spLocks/>
          </p:cNvSpPr>
          <p:nvPr/>
        </p:nvSpPr>
        <p:spPr>
          <a:xfrm>
            <a:off x="5967167" y="2138688"/>
            <a:ext cx="4808529" cy="902115"/>
          </a:xfrm>
          <a:prstGeom prst="rect">
            <a:avLst/>
          </a:prstGeom>
          <a:solidFill>
            <a:schemeClr val="bg1"/>
          </a:solidFill>
          <a:ln>
            <a:noFill/>
          </a:ln>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AU" sz="2000" b="0" i="0" u="none" strike="noStrike" dirty="0">
                <a:solidFill>
                  <a:srgbClr val="19233F"/>
                </a:solidFill>
                <a:effectLst/>
                <a:latin typeface="Calibri" panose="020F0502020204030204" pitchFamily="34" charset="0"/>
                <a:cs typeface="Calibri" panose="020F0502020204030204" pitchFamily="34" charset="0"/>
              </a:rPr>
              <a:t>We can look at other examples of industries that have funded research related to their products</a:t>
            </a:r>
            <a:r>
              <a:rPr lang="en-AU" sz="2000" dirty="0">
                <a:solidFill>
                  <a:srgbClr val="19233F"/>
                </a:solidFill>
                <a:latin typeface="Calibri" panose="020F0502020204030204" pitchFamily="34" charset="0"/>
                <a:cs typeface="Calibri" panose="020F0502020204030204" pitchFamily="34" charset="0"/>
              </a:rPr>
              <a:t>…</a:t>
            </a:r>
          </a:p>
          <a:p>
            <a:pPr marL="0" indent="0" algn="just">
              <a:buNone/>
            </a:pPr>
            <a:r>
              <a:rPr lang="en-AU" sz="2000" dirty="0">
                <a:solidFill>
                  <a:srgbClr val="19233F"/>
                </a:solidFill>
                <a:latin typeface="Calibri" panose="020F0502020204030204" pitchFamily="34" charset="0"/>
                <a:cs typeface="Calibri" panose="020F0502020204030204" pitchFamily="34" charset="0"/>
              </a:rPr>
              <a:t>                    … Often the reasons are to obtain the trust of scientists, to paint themselves as part of the solution to the broader public, to keep an eye on what research is being done - even to influence what research gets done, what doesn't get done.</a:t>
            </a:r>
          </a:p>
          <a:p>
            <a:pPr marL="0" indent="0" algn="just">
              <a:buNone/>
            </a:pPr>
            <a:endParaRPr lang="en-AU" sz="2000" b="0" i="0" u="none" strike="noStrike" dirty="0">
              <a:solidFill>
                <a:srgbClr val="19233F"/>
              </a:solidFill>
              <a:effectLst/>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ECCFAD8B-63AE-5B12-ED49-B1C7E5DBA41C}"/>
              </a:ext>
            </a:extLst>
          </p:cNvPr>
          <p:cNvSpPr txBox="1"/>
          <p:nvPr/>
        </p:nvSpPr>
        <p:spPr>
          <a:xfrm>
            <a:off x="5316876" y="1646955"/>
            <a:ext cx="903171" cy="1569660"/>
          </a:xfrm>
          <a:prstGeom prst="rect">
            <a:avLst/>
          </a:prstGeom>
          <a:noFill/>
        </p:spPr>
        <p:txBody>
          <a:bodyPr wrap="square" rtlCol="0">
            <a:spAutoFit/>
          </a:bodyPr>
          <a:lstStyle/>
          <a:p>
            <a:r>
              <a:rPr lang="en-US" sz="9600" b="1" dirty="0">
                <a:solidFill>
                  <a:srgbClr val="0161C3"/>
                </a:solidFill>
                <a:latin typeface="Montserrat" pitchFamily="2" charset="77"/>
                <a:cs typeface="Geeza Pro" panose="02000400000000000000" pitchFamily="2" charset="-78"/>
              </a:rPr>
              <a:t>“</a:t>
            </a:r>
          </a:p>
        </p:txBody>
      </p:sp>
      <p:sp>
        <p:nvSpPr>
          <p:cNvPr id="15" name="TextBox 14">
            <a:extLst>
              <a:ext uri="{FF2B5EF4-FFF2-40B4-BE49-F238E27FC236}">
                <a16:creationId xmlns:a16="http://schemas.microsoft.com/office/drawing/2014/main" id="{BB24BEE2-A511-7D33-6035-DCC0DF48A9D0}"/>
              </a:ext>
            </a:extLst>
          </p:cNvPr>
          <p:cNvSpPr txBox="1"/>
          <p:nvPr/>
        </p:nvSpPr>
        <p:spPr>
          <a:xfrm>
            <a:off x="10325100" y="4256982"/>
            <a:ext cx="3733800" cy="1569660"/>
          </a:xfrm>
          <a:prstGeom prst="rect">
            <a:avLst/>
          </a:prstGeom>
          <a:noFill/>
        </p:spPr>
        <p:txBody>
          <a:bodyPr wrap="square" rtlCol="0">
            <a:spAutoFit/>
          </a:bodyPr>
          <a:lstStyle/>
          <a:p>
            <a:r>
              <a:rPr lang="en-US" sz="9600" b="1" dirty="0">
                <a:solidFill>
                  <a:srgbClr val="0161C3"/>
                </a:solidFill>
                <a:latin typeface="Montserrat" pitchFamily="2" charset="77"/>
                <a:cs typeface="Geeza Pro" panose="02000400000000000000" pitchFamily="2" charset="-78"/>
              </a:rPr>
              <a:t>”</a:t>
            </a:r>
          </a:p>
        </p:txBody>
      </p:sp>
      <p:sp>
        <p:nvSpPr>
          <p:cNvPr id="16" name="TextBox 15">
            <a:extLst>
              <a:ext uri="{FF2B5EF4-FFF2-40B4-BE49-F238E27FC236}">
                <a16:creationId xmlns:a16="http://schemas.microsoft.com/office/drawing/2014/main" id="{7D527C9F-6383-87FC-5AF3-068F5254DDD9}"/>
              </a:ext>
            </a:extLst>
          </p:cNvPr>
          <p:cNvSpPr txBox="1"/>
          <p:nvPr/>
        </p:nvSpPr>
        <p:spPr>
          <a:xfrm>
            <a:off x="8417409" y="4792278"/>
            <a:ext cx="3815382" cy="338554"/>
          </a:xfrm>
          <a:prstGeom prst="rect">
            <a:avLst/>
          </a:prstGeom>
          <a:noFill/>
        </p:spPr>
        <p:txBody>
          <a:bodyPr wrap="square" rtlCol="0">
            <a:spAutoFit/>
          </a:bodyPr>
          <a:lstStyle/>
          <a:p>
            <a:r>
              <a:rPr lang="en-AU" sz="1600" b="0" i="1" u="none" strike="noStrike" dirty="0">
                <a:solidFill>
                  <a:srgbClr val="19233F"/>
                </a:solidFill>
                <a:effectLst/>
                <a:latin typeface="Calibri" panose="020F0502020204030204" pitchFamily="34" charset="0"/>
                <a:cs typeface="Calibri" panose="020F0502020204030204" pitchFamily="34" charset="0"/>
              </a:rPr>
              <a:t>-- Benjamin </a:t>
            </a:r>
            <a:r>
              <a:rPr lang="en-AU" sz="1600" b="0" i="1" u="none" strike="noStrike" dirty="0" err="1">
                <a:solidFill>
                  <a:srgbClr val="19233F"/>
                </a:solidFill>
                <a:effectLst/>
                <a:latin typeface="Calibri" panose="020F0502020204030204" pitchFamily="34" charset="0"/>
                <a:cs typeface="Calibri" panose="020F0502020204030204" pitchFamily="34" charset="0"/>
              </a:rPr>
              <a:t>Franta</a:t>
            </a:r>
            <a:endParaRPr lang="en-AU" sz="1600" i="1" dirty="0">
              <a:solidFill>
                <a:srgbClr val="19233F"/>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0031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662D34-11EE-DD4F-8BF5-7B9BB4B25216}"/>
              </a:ext>
            </a:extLst>
          </p:cNvPr>
          <p:cNvSpPr txBox="1"/>
          <p:nvPr/>
        </p:nvSpPr>
        <p:spPr>
          <a:xfrm>
            <a:off x="1970852" y="1057186"/>
            <a:ext cx="6756950" cy="646331"/>
          </a:xfrm>
          <a:prstGeom prst="rect">
            <a:avLst/>
          </a:prstGeom>
          <a:noFill/>
        </p:spPr>
        <p:txBody>
          <a:bodyPr wrap="square" rtlCol="0">
            <a:spAutoFit/>
          </a:bodyPr>
          <a:lstStyle/>
          <a:p>
            <a:r>
              <a:rPr lang="en-GB" sz="3600" b="1" dirty="0">
                <a:solidFill>
                  <a:srgbClr val="287B8A"/>
                </a:solidFill>
                <a:latin typeface="Arial Narrow" panose="020B0604020202020204" pitchFamily="34" charset="0"/>
              </a:rPr>
              <a:t>THE ONZ INITIATIVE</a:t>
            </a:r>
            <a:endParaRPr lang="en-US" sz="3600" b="1" dirty="0">
              <a:solidFill>
                <a:srgbClr val="287B8A"/>
              </a:solidFill>
              <a:latin typeface="Arial Narrow" panose="020B0604020202020204" pitchFamily="34" charset="0"/>
            </a:endParaRPr>
          </a:p>
        </p:txBody>
      </p:sp>
      <p:sp>
        <p:nvSpPr>
          <p:cNvPr id="6" name="TextBox 5">
            <a:extLst>
              <a:ext uri="{FF2B5EF4-FFF2-40B4-BE49-F238E27FC236}">
                <a16:creationId xmlns:a16="http://schemas.microsoft.com/office/drawing/2014/main" id="{72151217-D843-5E40-A70A-63D30D12A55D}"/>
              </a:ext>
            </a:extLst>
          </p:cNvPr>
          <p:cNvSpPr txBox="1"/>
          <p:nvPr/>
        </p:nvSpPr>
        <p:spPr>
          <a:xfrm>
            <a:off x="1970852" y="1830448"/>
            <a:ext cx="7716845" cy="427809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endParaRPr lang="en-GB" sz="1600" dirty="0">
              <a:solidFill>
                <a:srgbClr val="19233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solidFill>
                  <a:srgbClr val="19233F"/>
                </a:solidFill>
                <a:latin typeface="Arial" panose="020B0604020202020204" pitchFamily="34" charset="0"/>
                <a:cs typeface="Arial" panose="020B0604020202020204" pitchFamily="34" charset="0"/>
              </a:rPr>
              <a:t>Oxford Net Zero </a:t>
            </a:r>
            <a:r>
              <a:rPr lang="en-GB" sz="1600" dirty="0">
                <a:solidFill>
                  <a:srgbClr val="19233F"/>
                </a:solidFill>
                <a:latin typeface="Arial"/>
                <a:cs typeface="Arial"/>
              </a:rPr>
              <a:t>is a multi-disciplinary initiative based within the School of Geography and the Environment (</a:t>
            </a:r>
            <a:r>
              <a:rPr lang="en-GB" sz="1600" dirty="0" err="1">
                <a:solidFill>
                  <a:srgbClr val="19233F"/>
                </a:solidFill>
                <a:latin typeface="Arial"/>
                <a:cs typeface="Arial"/>
              </a:rPr>
              <a:t>SoGE</a:t>
            </a:r>
            <a:r>
              <a:rPr lang="en-GB" sz="1600" dirty="0">
                <a:solidFill>
                  <a:srgbClr val="19233F"/>
                </a:solidFill>
                <a:latin typeface="Arial"/>
                <a:cs typeface="Arial"/>
              </a:rPr>
              <a:t>). </a:t>
            </a:r>
          </a:p>
          <a:p>
            <a:pPr marL="285750" indent="-285750">
              <a:buFont typeface="Arial" panose="020B0604020202020204" pitchFamily="34" charset="0"/>
              <a:buChar char="•"/>
            </a:pPr>
            <a:endParaRPr lang="en-GB" sz="1600" dirty="0">
              <a:solidFill>
                <a:srgbClr val="19233F"/>
              </a:solidFill>
              <a:latin typeface="Arial"/>
              <a:cs typeface="Arial"/>
            </a:endParaRPr>
          </a:p>
          <a:p>
            <a:pPr marL="285750" indent="-285750">
              <a:buFont typeface="Arial" panose="020B0604020202020204" pitchFamily="34" charset="0"/>
              <a:buChar char="•"/>
            </a:pPr>
            <a:r>
              <a:rPr lang="en-GB" sz="1600" dirty="0">
                <a:solidFill>
                  <a:srgbClr val="19233F"/>
                </a:solidFill>
                <a:latin typeface="Arial"/>
                <a:cs typeface="Arial"/>
              </a:rPr>
              <a:t>We </a:t>
            </a:r>
            <a:r>
              <a:rPr lang="en-GB" sz="1600" dirty="0">
                <a:solidFill>
                  <a:srgbClr val="19233F"/>
                </a:solidFill>
                <a:latin typeface="Arial" panose="020B0604020202020204" pitchFamily="34" charset="0"/>
                <a:cs typeface="Arial" panose="020B0604020202020204" pitchFamily="34" charset="0"/>
              </a:rPr>
              <a:t>address the critical issue of how to reach global ‘net zero’ and halt global warming</a:t>
            </a:r>
          </a:p>
          <a:p>
            <a:pPr marL="285750" indent="-285750">
              <a:buFont typeface="Arial" panose="020B0604020202020204" pitchFamily="34" charset="0"/>
              <a:buChar char="•"/>
            </a:pPr>
            <a:endParaRPr lang="en-GB" sz="1600" dirty="0">
              <a:solidFill>
                <a:srgbClr val="19233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solidFill>
                  <a:srgbClr val="19233F"/>
                </a:solidFill>
                <a:latin typeface="Arial"/>
                <a:cs typeface="Arial"/>
              </a:rPr>
              <a:t>ONZ draws on the University’s world-leading expertise in climate science and policy. </a:t>
            </a:r>
            <a:r>
              <a:rPr lang="en-GB" sz="1600" dirty="0">
                <a:solidFill>
                  <a:srgbClr val="19233F"/>
                </a:solidFill>
                <a:latin typeface="Arial" panose="020B0604020202020204" pitchFamily="34" charset="0"/>
                <a:cs typeface="Arial" panose="020B0604020202020204" pitchFamily="34" charset="0"/>
              </a:rPr>
              <a:t>It brings together leading academics from across the University’s disciplines, including Geography, Physics, Philosophy, Economics, Biology, Anthropology, Law and Earth Sciences.</a:t>
            </a:r>
          </a:p>
          <a:p>
            <a:endParaRPr lang="en-GB" sz="1600" dirty="0">
              <a:solidFill>
                <a:srgbClr val="19233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solidFill>
                  <a:srgbClr val="19233F"/>
                </a:solidFill>
                <a:latin typeface="Arial" panose="020B0604020202020204" pitchFamily="34" charset="0"/>
                <a:cs typeface="Arial" panose="020B0604020202020204" pitchFamily="34" charset="0"/>
              </a:rPr>
              <a:t>The initiative provides actionable research and new resources for policymakers and businesses at this critical juncture for international action on climate change. </a:t>
            </a:r>
          </a:p>
          <a:p>
            <a:pPr marL="285750" indent="-285750">
              <a:buFont typeface="Arial" panose="020B0604020202020204" pitchFamily="34" charset="0"/>
              <a:buChar char="•"/>
            </a:pPr>
            <a:endParaRPr lang="en-GB" sz="1600" dirty="0">
              <a:solidFill>
                <a:srgbClr val="19233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solidFill>
                  <a:srgbClr val="19233F"/>
                </a:solidFill>
                <a:latin typeface="Arial" panose="020B0604020202020204" pitchFamily="34" charset="0"/>
                <a:cs typeface="Arial" panose="020B0604020202020204" pitchFamily="34" charset="0"/>
              </a:rPr>
              <a:t>More detail is available on </a:t>
            </a:r>
            <a:r>
              <a:rPr lang="en-GB" sz="1600" dirty="0">
                <a:solidFill>
                  <a:srgbClr val="19233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our website</a:t>
            </a:r>
            <a:r>
              <a:rPr lang="en-GB" sz="1600" dirty="0">
                <a:solidFill>
                  <a:srgbClr val="19233F"/>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GB" sz="1600" dirty="0">
              <a:solidFill>
                <a:srgbClr val="19233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2854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33DC5C37-673E-F31A-E1C6-954118A42045}"/>
              </a:ext>
            </a:extLst>
          </p:cNvPr>
          <p:cNvSpPr/>
          <p:nvPr/>
        </p:nvSpPr>
        <p:spPr>
          <a:xfrm>
            <a:off x="7944555" y="2141186"/>
            <a:ext cx="2864555" cy="3626555"/>
          </a:xfrm>
          <a:prstGeom prst="roundRect">
            <a:avLst/>
          </a:prstGeom>
          <a:solidFill>
            <a:schemeClr val="bg1"/>
          </a:solidFill>
          <a:ln w="28575">
            <a:solidFill>
              <a:srgbClr val="1923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ontent Placeholder 1">
            <a:extLst>
              <a:ext uri="{FF2B5EF4-FFF2-40B4-BE49-F238E27FC236}">
                <a16:creationId xmlns:a16="http://schemas.microsoft.com/office/drawing/2014/main" id="{CC5B3B78-7E00-2F4B-7642-09D960BDB9E0}"/>
              </a:ext>
            </a:extLst>
          </p:cNvPr>
          <p:cNvSpPr>
            <a:spLocks noGrp="1"/>
          </p:cNvSpPr>
          <p:nvPr>
            <p:ph idx="1"/>
          </p:nvPr>
        </p:nvSpPr>
        <p:spPr>
          <a:xfrm>
            <a:off x="838200" y="1416403"/>
            <a:ext cx="10515600" cy="4351338"/>
          </a:xfrm>
        </p:spPr>
        <p:txBody>
          <a:bodyPr vert="horz" lIns="91440" tIns="45720" rIns="91440" bIns="45720" rtlCol="0" anchor="t">
            <a:normAutofit/>
          </a:bodyPr>
          <a:lstStyle/>
          <a:p>
            <a:pPr marL="0" indent="0">
              <a:buNone/>
            </a:pPr>
            <a:r>
              <a:rPr lang="en-GB" dirty="0">
                <a:solidFill>
                  <a:srgbClr val="19233F"/>
                </a:solidFill>
                <a:cs typeface="Calibri" panose="020F0502020204030204"/>
              </a:rPr>
              <a:t>The Oxford Martin Principles for Climate Conscious Investment</a:t>
            </a:r>
          </a:p>
        </p:txBody>
      </p:sp>
      <p:sp>
        <p:nvSpPr>
          <p:cNvPr id="4" name="Title 1">
            <a:extLst>
              <a:ext uri="{FF2B5EF4-FFF2-40B4-BE49-F238E27FC236}">
                <a16:creationId xmlns:a16="http://schemas.microsoft.com/office/drawing/2014/main" id="{04162052-C2A9-6ACF-088E-2B7D9139B4B1}"/>
              </a:ext>
            </a:extLst>
          </p:cNvPr>
          <p:cNvSpPr txBox="1">
            <a:spLocks/>
          </p:cNvSpPr>
          <p:nvPr/>
        </p:nvSpPr>
        <p:spPr>
          <a:xfrm>
            <a:off x="579701" y="281185"/>
            <a:ext cx="11432640" cy="49542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a:solidFill>
                  <a:srgbClr val="287B8A"/>
                </a:solidFill>
                <a:latin typeface="Arial Narrow"/>
                <a:ea typeface="+mn-ea"/>
                <a:cs typeface="+mn-cs"/>
              </a:rPr>
              <a:t>OXFORD’S STRATEGY: DEFINING NET ZERO FOR THE HARD-TO-ABATES</a:t>
            </a:r>
            <a:endParaRPr lang="en-US" sz="3000">
              <a:solidFill>
                <a:srgbClr val="287B8A"/>
              </a:solidFill>
              <a:latin typeface="Arial Narrow"/>
              <a:ea typeface="+mn-ea"/>
              <a:cs typeface="+mn-cs"/>
            </a:endParaRPr>
          </a:p>
        </p:txBody>
      </p:sp>
      <p:sp>
        <p:nvSpPr>
          <p:cNvPr id="6" name="Rectangle 5">
            <a:extLst>
              <a:ext uri="{FF2B5EF4-FFF2-40B4-BE49-F238E27FC236}">
                <a16:creationId xmlns:a16="http://schemas.microsoft.com/office/drawing/2014/main" id="{621E16DD-2906-B91C-26C0-7F127DBA716B}"/>
              </a:ext>
            </a:extLst>
          </p:cNvPr>
          <p:cNvSpPr/>
          <p:nvPr/>
        </p:nvSpPr>
        <p:spPr>
          <a:xfrm>
            <a:off x="598902" y="774613"/>
            <a:ext cx="10846909" cy="379656"/>
          </a:xfrm>
          <a:prstGeom prst="rect">
            <a:avLst/>
          </a:prstGeom>
          <a:noFill/>
          <a:ln>
            <a:noFill/>
          </a:ln>
        </p:spPr>
        <p:txBody>
          <a:bodyPr wrap="square" lIns="91440" tIns="45720" rIns="91440" bIns="45720" anchor="t">
            <a:spAutoFit/>
          </a:bodyPr>
          <a:lstStyle/>
          <a:p>
            <a:pPr>
              <a:spcAft>
                <a:spcPts val="1600"/>
              </a:spcAft>
            </a:pPr>
            <a:r>
              <a:rPr lang="en-GB" sz="1850" dirty="0">
                <a:solidFill>
                  <a:srgbClr val="19233F"/>
                </a:solidFill>
                <a:latin typeface="+mj-lt"/>
                <a:cs typeface="Calibri Light"/>
              </a:rPr>
              <a:t>The approach of the university today follows three basic principles: </a:t>
            </a:r>
          </a:p>
        </p:txBody>
      </p:sp>
      <p:sp>
        <p:nvSpPr>
          <p:cNvPr id="7" name="Rectangle 6">
            <a:extLst>
              <a:ext uri="{FF2B5EF4-FFF2-40B4-BE49-F238E27FC236}">
                <a16:creationId xmlns:a16="http://schemas.microsoft.com/office/drawing/2014/main" id="{A7A634E8-CEFF-7748-2D9F-41DF6B2DFD0E}"/>
              </a:ext>
            </a:extLst>
          </p:cNvPr>
          <p:cNvSpPr/>
          <p:nvPr/>
        </p:nvSpPr>
        <p:spPr>
          <a:xfrm>
            <a:off x="2300110" y="4568297"/>
            <a:ext cx="608472" cy="592667"/>
          </a:xfrm>
          <a:prstGeom prst="rect">
            <a:avLst/>
          </a:prstGeom>
          <a:noFill/>
          <a:ln w="57150">
            <a:solidFill>
              <a:srgbClr val="1923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cs typeface="Calibri"/>
            </a:endParaRPr>
          </a:p>
        </p:txBody>
      </p:sp>
      <p:sp>
        <p:nvSpPr>
          <p:cNvPr id="8" name="Rectangle 7">
            <a:extLst>
              <a:ext uri="{FF2B5EF4-FFF2-40B4-BE49-F238E27FC236}">
                <a16:creationId xmlns:a16="http://schemas.microsoft.com/office/drawing/2014/main" id="{BEC8FAA6-DB66-C98E-8043-5807A64B5E21}"/>
              </a:ext>
            </a:extLst>
          </p:cNvPr>
          <p:cNvSpPr/>
          <p:nvPr/>
        </p:nvSpPr>
        <p:spPr>
          <a:xfrm>
            <a:off x="5686777" y="4568297"/>
            <a:ext cx="608472" cy="592667"/>
          </a:xfrm>
          <a:prstGeom prst="rect">
            <a:avLst/>
          </a:prstGeom>
          <a:noFill/>
          <a:ln w="57150">
            <a:solidFill>
              <a:srgbClr val="1923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cs typeface="Calibri"/>
            </a:endParaRPr>
          </a:p>
        </p:txBody>
      </p:sp>
      <p:sp>
        <p:nvSpPr>
          <p:cNvPr id="9" name="Rectangle 8">
            <a:extLst>
              <a:ext uri="{FF2B5EF4-FFF2-40B4-BE49-F238E27FC236}">
                <a16:creationId xmlns:a16="http://schemas.microsoft.com/office/drawing/2014/main" id="{2681D723-8408-A4A5-6119-CC3588595E66}"/>
              </a:ext>
            </a:extLst>
          </p:cNvPr>
          <p:cNvSpPr/>
          <p:nvPr/>
        </p:nvSpPr>
        <p:spPr>
          <a:xfrm>
            <a:off x="9073443" y="4568297"/>
            <a:ext cx="608472" cy="592667"/>
          </a:xfrm>
          <a:prstGeom prst="rect">
            <a:avLst/>
          </a:prstGeom>
          <a:noFill/>
          <a:ln w="57150">
            <a:solidFill>
              <a:srgbClr val="1923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cs typeface="Calibri"/>
            </a:endParaRPr>
          </a:p>
        </p:txBody>
      </p:sp>
      <p:pic>
        <p:nvPicPr>
          <p:cNvPr id="10" name="Graphic 9" descr="Tick with solid fill">
            <a:extLst>
              <a:ext uri="{FF2B5EF4-FFF2-40B4-BE49-F238E27FC236}">
                <a16:creationId xmlns:a16="http://schemas.microsoft.com/office/drawing/2014/main" id="{02642E4A-8B74-6AFB-4466-ED47084963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50911" y="4308653"/>
            <a:ext cx="914400" cy="914400"/>
          </a:xfrm>
          <a:prstGeom prst="rect">
            <a:avLst/>
          </a:prstGeom>
        </p:spPr>
      </p:pic>
      <p:pic>
        <p:nvPicPr>
          <p:cNvPr id="11" name="Graphic 10" descr="Tick with solid fill">
            <a:extLst>
              <a:ext uri="{FF2B5EF4-FFF2-40B4-BE49-F238E27FC236}">
                <a16:creationId xmlns:a16="http://schemas.microsoft.com/office/drawing/2014/main" id="{AB9C1F13-E9C9-A3C2-7D49-D0C833F09C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37577" y="4308653"/>
            <a:ext cx="914400" cy="914400"/>
          </a:xfrm>
          <a:prstGeom prst="rect">
            <a:avLst/>
          </a:prstGeom>
        </p:spPr>
      </p:pic>
      <p:pic>
        <p:nvPicPr>
          <p:cNvPr id="12" name="Graphic 11" descr="Tick with solid fill">
            <a:extLst>
              <a:ext uri="{FF2B5EF4-FFF2-40B4-BE49-F238E27FC236}">
                <a16:creationId xmlns:a16="http://schemas.microsoft.com/office/drawing/2014/main" id="{72675C73-9251-C7F4-69D5-48FEAF9220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50911" y="4308653"/>
            <a:ext cx="914400" cy="914400"/>
          </a:xfrm>
          <a:prstGeom prst="rect">
            <a:avLst/>
          </a:prstGeom>
        </p:spPr>
      </p:pic>
      <p:pic>
        <p:nvPicPr>
          <p:cNvPr id="13" name="Graphic 12" descr="Tick with solid fill">
            <a:extLst>
              <a:ext uri="{FF2B5EF4-FFF2-40B4-BE49-F238E27FC236}">
                <a16:creationId xmlns:a16="http://schemas.microsoft.com/office/drawing/2014/main" id="{C511949B-1DBD-E2BC-6A7D-F5F4E3EC68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50911" y="4308653"/>
            <a:ext cx="914400" cy="914400"/>
          </a:xfrm>
          <a:prstGeom prst="rect">
            <a:avLst/>
          </a:prstGeom>
        </p:spPr>
      </p:pic>
      <p:pic>
        <p:nvPicPr>
          <p:cNvPr id="16" name="Graphic 15" descr="Tick with solid fill">
            <a:extLst>
              <a:ext uri="{FF2B5EF4-FFF2-40B4-BE49-F238E27FC236}">
                <a16:creationId xmlns:a16="http://schemas.microsoft.com/office/drawing/2014/main" id="{7354A0E3-382F-8678-8B38-69299944F6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23022" y="4308652"/>
            <a:ext cx="914400" cy="914400"/>
          </a:xfrm>
          <a:prstGeom prst="rect">
            <a:avLst/>
          </a:prstGeom>
        </p:spPr>
      </p:pic>
      <p:sp>
        <p:nvSpPr>
          <p:cNvPr id="18" name="Rectangle: Rounded Corners 17">
            <a:extLst>
              <a:ext uri="{FF2B5EF4-FFF2-40B4-BE49-F238E27FC236}">
                <a16:creationId xmlns:a16="http://schemas.microsoft.com/office/drawing/2014/main" id="{9CD3ADD7-964A-4E55-3223-9A3778572290}"/>
              </a:ext>
            </a:extLst>
          </p:cNvPr>
          <p:cNvSpPr/>
          <p:nvPr/>
        </p:nvSpPr>
        <p:spPr>
          <a:xfrm>
            <a:off x="1171222" y="2141186"/>
            <a:ext cx="2864555" cy="3626555"/>
          </a:xfrm>
          <a:prstGeom prst="roundRect">
            <a:avLst/>
          </a:prstGeom>
          <a:noFill/>
          <a:ln w="28575">
            <a:solidFill>
              <a:srgbClr val="50BFC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3A21B5DD-9BA4-37C9-60BC-83B18955D6D6}"/>
              </a:ext>
            </a:extLst>
          </p:cNvPr>
          <p:cNvSpPr/>
          <p:nvPr/>
        </p:nvSpPr>
        <p:spPr>
          <a:xfrm>
            <a:off x="4586111" y="2141186"/>
            <a:ext cx="2864555" cy="3626555"/>
          </a:xfrm>
          <a:prstGeom prst="roundRect">
            <a:avLst/>
          </a:prstGeom>
          <a:noFill/>
          <a:ln w="28575">
            <a:solidFill>
              <a:srgbClr val="3D80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1247921E-DDFA-DCE5-1542-501844C4CA57}"/>
              </a:ext>
            </a:extLst>
          </p:cNvPr>
          <p:cNvSpPr txBox="1"/>
          <p:nvPr/>
        </p:nvSpPr>
        <p:spPr>
          <a:xfrm>
            <a:off x="1368777" y="2310519"/>
            <a:ext cx="4515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solidFill>
                  <a:srgbClr val="19233F"/>
                </a:solidFill>
                <a:cs typeface="Calibri"/>
              </a:rPr>
              <a:t>1)</a:t>
            </a:r>
            <a:endParaRPr lang="en-GB" dirty="0">
              <a:solidFill>
                <a:srgbClr val="19233F"/>
              </a:solidFill>
            </a:endParaRPr>
          </a:p>
        </p:txBody>
      </p:sp>
      <p:sp>
        <p:nvSpPr>
          <p:cNvPr id="22" name="TextBox 21">
            <a:extLst>
              <a:ext uri="{FF2B5EF4-FFF2-40B4-BE49-F238E27FC236}">
                <a16:creationId xmlns:a16="http://schemas.microsoft.com/office/drawing/2014/main" id="{3547C4E3-0966-0A18-7D5E-91870C7371B1}"/>
              </a:ext>
            </a:extLst>
          </p:cNvPr>
          <p:cNvSpPr txBox="1"/>
          <p:nvPr/>
        </p:nvSpPr>
        <p:spPr>
          <a:xfrm>
            <a:off x="4854221" y="2310519"/>
            <a:ext cx="4515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solidFill>
                  <a:srgbClr val="19233F"/>
                </a:solidFill>
                <a:cs typeface="Calibri"/>
              </a:rPr>
              <a:t>2)</a:t>
            </a:r>
            <a:endParaRPr lang="en-GB" dirty="0">
              <a:solidFill>
                <a:srgbClr val="19233F"/>
              </a:solidFill>
            </a:endParaRPr>
          </a:p>
        </p:txBody>
      </p:sp>
      <p:sp>
        <p:nvSpPr>
          <p:cNvPr id="23" name="TextBox 22">
            <a:extLst>
              <a:ext uri="{FF2B5EF4-FFF2-40B4-BE49-F238E27FC236}">
                <a16:creationId xmlns:a16="http://schemas.microsoft.com/office/drawing/2014/main" id="{D4169EB6-5AEA-BEBA-8C8C-AECB36FA3C30}"/>
              </a:ext>
            </a:extLst>
          </p:cNvPr>
          <p:cNvSpPr txBox="1"/>
          <p:nvPr/>
        </p:nvSpPr>
        <p:spPr>
          <a:xfrm>
            <a:off x="8198555" y="2310519"/>
            <a:ext cx="4515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solidFill>
                  <a:srgbClr val="19233F"/>
                </a:solidFill>
                <a:cs typeface="Calibri"/>
              </a:rPr>
              <a:t>3)</a:t>
            </a:r>
            <a:endParaRPr lang="en-GB" dirty="0">
              <a:solidFill>
                <a:srgbClr val="19233F"/>
              </a:solidFill>
            </a:endParaRPr>
          </a:p>
        </p:txBody>
      </p:sp>
      <p:sp>
        <p:nvSpPr>
          <p:cNvPr id="24" name="TextBox 23">
            <a:extLst>
              <a:ext uri="{FF2B5EF4-FFF2-40B4-BE49-F238E27FC236}">
                <a16:creationId xmlns:a16="http://schemas.microsoft.com/office/drawing/2014/main" id="{D35CF5A9-ECB0-48CB-80A6-6D938161E1D4}"/>
              </a:ext>
            </a:extLst>
          </p:cNvPr>
          <p:cNvSpPr txBox="1"/>
          <p:nvPr/>
        </p:nvSpPr>
        <p:spPr>
          <a:xfrm>
            <a:off x="1467555" y="2677408"/>
            <a:ext cx="227188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solidFill>
                  <a:srgbClr val="19233F"/>
                </a:solidFill>
                <a:cs typeface="Calibri"/>
              </a:rPr>
              <a:t>NET ZERO COMMITMENT</a:t>
            </a:r>
          </a:p>
          <a:p>
            <a:pPr marL="285750" indent="-285750">
              <a:buFont typeface="Calibri"/>
              <a:buChar char="-"/>
            </a:pPr>
            <a:r>
              <a:rPr lang="en-GB" dirty="0">
                <a:solidFill>
                  <a:srgbClr val="19233F"/>
                </a:solidFill>
                <a:cs typeface="Calibri"/>
              </a:rPr>
              <a:t>All scopes</a:t>
            </a:r>
          </a:p>
          <a:p>
            <a:pPr marL="285750" indent="-285750">
              <a:buFont typeface="Calibri"/>
              <a:buChar char="-"/>
            </a:pPr>
            <a:r>
              <a:rPr lang="en-GB" dirty="0">
                <a:solidFill>
                  <a:srgbClr val="19233F"/>
                </a:solidFill>
                <a:cs typeface="Calibri"/>
              </a:rPr>
              <a:t>Credible definition of net zero</a:t>
            </a:r>
          </a:p>
        </p:txBody>
      </p:sp>
      <p:sp>
        <p:nvSpPr>
          <p:cNvPr id="25" name="TextBox 24">
            <a:extLst>
              <a:ext uri="{FF2B5EF4-FFF2-40B4-BE49-F238E27FC236}">
                <a16:creationId xmlns:a16="http://schemas.microsoft.com/office/drawing/2014/main" id="{AC490F77-3FAC-D42F-3F67-8868DBDC36BB}"/>
              </a:ext>
            </a:extLst>
          </p:cNvPr>
          <p:cNvSpPr txBox="1"/>
          <p:nvPr/>
        </p:nvSpPr>
        <p:spPr>
          <a:xfrm>
            <a:off x="4882444" y="2677408"/>
            <a:ext cx="227188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solidFill>
                  <a:srgbClr val="19233F"/>
                </a:solidFill>
                <a:cs typeface="Calibri"/>
              </a:rPr>
              <a:t>PROFITABLE NET ZERO BUSINESS PLAN</a:t>
            </a:r>
          </a:p>
          <a:p>
            <a:pPr marL="285750" indent="-285750">
              <a:buFont typeface="Calibri"/>
              <a:buChar char="-"/>
            </a:pPr>
            <a:r>
              <a:rPr lang="en-GB" dirty="0">
                <a:solidFill>
                  <a:srgbClr val="19233F"/>
                </a:solidFill>
                <a:cs typeface="Calibri"/>
              </a:rPr>
              <a:t>Recognition of scale of energy market change</a:t>
            </a:r>
          </a:p>
          <a:p>
            <a:endParaRPr lang="en-GB" dirty="0">
              <a:solidFill>
                <a:srgbClr val="19233F"/>
              </a:solidFill>
              <a:cs typeface="Calibri"/>
            </a:endParaRPr>
          </a:p>
        </p:txBody>
      </p:sp>
      <p:sp>
        <p:nvSpPr>
          <p:cNvPr id="26" name="TextBox 25">
            <a:extLst>
              <a:ext uri="{FF2B5EF4-FFF2-40B4-BE49-F238E27FC236}">
                <a16:creationId xmlns:a16="http://schemas.microsoft.com/office/drawing/2014/main" id="{6D8958E3-E11F-D50D-3455-A99CE67CA126}"/>
              </a:ext>
            </a:extLst>
          </p:cNvPr>
          <p:cNvSpPr txBox="1"/>
          <p:nvPr/>
        </p:nvSpPr>
        <p:spPr>
          <a:xfrm>
            <a:off x="8240888" y="2677408"/>
            <a:ext cx="227188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solidFill>
                  <a:srgbClr val="19233F"/>
                </a:solidFill>
                <a:cs typeface="Calibri"/>
              </a:rPr>
              <a:t>MEDIUM TERM TARGETS</a:t>
            </a:r>
          </a:p>
          <a:p>
            <a:pPr marL="285750" indent="-285750">
              <a:buFont typeface="Calibri"/>
              <a:buChar char="-"/>
            </a:pPr>
            <a:r>
              <a:rPr lang="en-GB" dirty="0">
                <a:solidFill>
                  <a:srgbClr val="19233F"/>
                </a:solidFill>
                <a:cs typeface="Calibri"/>
              </a:rPr>
              <a:t>Targets which allow the tracking of progress</a:t>
            </a:r>
          </a:p>
          <a:p>
            <a:endParaRPr lang="en-GB" dirty="0">
              <a:solidFill>
                <a:srgbClr val="19233F"/>
              </a:solidFill>
              <a:cs typeface="Calibri"/>
            </a:endParaRPr>
          </a:p>
        </p:txBody>
      </p:sp>
    </p:spTree>
    <p:extLst>
      <p:ext uri="{BB962C8B-B14F-4D97-AF65-F5344CB8AC3E}">
        <p14:creationId xmlns:p14="http://schemas.microsoft.com/office/powerpoint/2010/main" val="30814433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41E28D-F2E0-A9E4-9495-07B7B693653B}"/>
              </a:ext>
            </a:extLst>
          </p:cNvPr>
          <p:cNvSpPr>
            <a:spLocks noGrp="1"/>
          </p:cNvSpPr>
          <p:nvPr>
            <p:ph idx="1"/>
          </p:nvPr>
        </p:nvSpPr>
        <p:spPr>
          <a:xfrm>
            <a:off x="785003" y="2192425"/>
            <a:ext cx="11227338" cy="3981251"/>
          </a:xfrm>
          <a:noFill/>
        </p:spPr>
        <p:txBody>
          <a:bodyPr vert="horz" lIns="91440" tIns="45720" rIns="91440" bIns="45720" rtlCol="0" anchor="t">
            <a:normAutofit fontScale="92500" lnSpcReduction="20000"/>
          </a:bodyPr>
          <a:lstStyle/>
          <a:p>
            <a:pPr marL="514350" indent="-514350">
              <a:buAutoNum type="arabicParenR"/>
            </a:pPr>
            <a:r>
              <a:rPr lang="en-GB" sz="2000" b="1" dirty="0">
                <a:solidFill>
                  <a:srgbClr val="19233F"/>
                </a:solidFill>
                <a:cs typeface="Calibri"/>
              </a:rPr>
              <a:t>Policy</a:t>
            </a:r>
          </a:p>
          <a:p>
            <a:pPr marL="1085850" lvl="1" indent="-342900">
              <a:buFont typeface="Calibri" panose="020B0604020202020204" pitchFamily="34" charset="0"/>
              <a:buChar char="-"/>
            </a:pPr>
            <a:r>
              <a:rPr lang="en-GB" sz="2000" dirty="0">
                <a:solidFill>
                  <a:srgbClr val="19233F"/>
                </a:solidFill>
                <a:cs typeface="Calibri"/>
              </a:rPr>
              <a:t>Definition of net zero includes understanding of permanence of storage</a:t>
            </a:r>
          </a:p>
          <a:p>
            <a:pPr marL="1085850" lvl="1" indent="-342900">
              <a:buFont typeface="Calibri" panose="020B0604020202020204" pitchFamily="34" charset="0"/>
              <a:buChar char="-"/>
            </a:pPr>
            <a:r>
              <a:rPr lang="en-GB" sz="2000" dirty="0">
                <a:solidFill>
                  <a:srgbClr val="19233F"/>
                </a:solidFill>
                <a:cs typeface="Calibri"/>
              </a:rPr>
              <a:t>Policy includes analysis of risks to net zero strategy + mitigation strategies </a:t>
            </a:r>
          </a:p>
          <a:p>
            <a:pPr marL="514350" indent="-514350">
              <a:buAutoNum type="arabicParenR"/>
            </a:pPr>
            <a:r>
              <a:rPr lang="en-GB" sz="2000" b="1" dirty="0">
                <a:solidFill>
                  <a:srgbClr val="19233F"/>
                </a:solidFill>
                <a:cs typeface="Calibri"/>
              </a:rPr>
              <a:t>Advocacy</a:t>
            </a:r>
            <a:endParaRPr lang="en-GB" sz="2000" b="1" dirty="0">
              <a:solidFill>
                <a:srgbClr val="19233F"/>
              </a:solidFill>
            </a:endParaRPr>
          </a:p>
          <a:p>
            <a:pPr marL="971550" lvl="1">
              <a:buFont typeface="Calibri" panose="020B0604020202020204" pitchFamily="34" charset="0"/>
              <a:buChar char="-"/>
            </a:pPr>
            <a:r>
              <a:rPr lang="en-GB" sz="2000" dirty="0">
                <a:solidFill>
                  <a:srgbClr val="19233F"/>
                </a:solidFill>
                <a:cs typeface="Calibri"/>
              </a:rPr>
              <a:t>Advocates for credible net zero policy in public and private settings</a:t>
            </a:r>
          </a:p>
          <a:p>
            <a:pPr marL="971550" lvl="1">
              <a:buFont typeface="Calibri" panose="020B0604020202020204" pitchFamily="34" charset="0"/>
              <a:buChar char="-"/>
            </a:pPr>
            <a:r>
              <a:rPr lang="en-GB" sz="2000" dirty="0">
                <a:solidFill>
                  <a:srgbClr val="19233F"/>
                </a:solidFill>
                <a:cs typeface="Calibri"/>
              </a:rPr>
              <a:t>Vocal on issues which are key to the net zero business plan of their sector/organisation</a:t>
            </a:r>
          </a:p>
          <a:p>
            <a:pPr marL="514350" indent="-514350">
              <a:buAutoNum type="arabicParenR"/>
            </a:pPr>
            <a:r>
              <a:rPr lang="en-GB" sz="2000" b="1" dirty="0">
                <a:solidFill>
                  <a:srgbClr val="19233F"/>
                </a:solidFill>
                <a:cs typeface="Calibri"/>
              </a:rPr>
              <a:t>Economic/investment</a:t>
            </a:r>
          </a:p>
          <a:p>
            <a:pPr marL="971550" lvl="1">
              <a:buFont typeface="Calibri"/>
              <a:buChar char="-"/>
            </a:pPr>
            <a:r>
              <a:rPr lang="en-GB" sz="2000" dirty="0">
                <a:solidFill>
                  <a:srgbClr val="19233F"/>
                </a:solidFill>
                <a:cs typeface="Calibri"/>
              </a:rPr>
              <a:t>Investment strategy demonstrates movement towards new business model</a:t>
            </a:r>
          </a:p>
          <a:p>
            <a:pPr marL="971550" lvl="1">
              <a:buFont typeface="Calibri"/>
              <a:buChar char="-"/>
            </a:pPr>
            <a:r>
              <a:rPr lang="en-GB" sz="2000" dirty="0">
                <a:solidFill>
                  <a:srgbClr val="19233F"/>
                </a:solidFill>
                <a:cs typeface="Calibri"/>
              </a:rPr>
              <a:t>Size of operation important – large extractors must acknowledge reality of oil and gas market transformation</a:t>
            </a:r>
          </a:p>
          <a:p>
            <a:pPr marL="514350" indent="-514350">
              <a:buAutoNum type="arabicParenR"/>
            </a:pPr>
            <a:r>
              <a:rPr lang="en-GB" sz="2000" b="1" dirty="0">
                <a:solidFill>
                  <a:srgbClr val="19233F"/>
                </a:solidFill>
                <a:cs typeface="Calibri"/>
              </a:rPr>
              <a:t>Technical</a:t>
            </a:r>
          </a:p>
          <a:p>
            <a:pPr marL="971550" lvl="1">
              <a:buFont typeface="Calibri" panose="020B0604020202020204" pitchFamily="34" charset="0"/>
              <a:buChar char="-"/>
            </a:pPr>
            <a:r>
              <a:rPr lang="en-GB" sz="2000" dirty="0">
                <a:solidFill>
                  <a:srgbClr val="19233F"/>
                </a:solidFill>
                <a:cs typeface="Calibri"/>
              </a:rPr>
              <a:t>Where reliance is place on technological solutions, is sufficient research and technical understanding being demonstrated? </a:t>
            </a:r>
          </a:p>
          <a:p>
            <a:pPr marL="971550" lvl="1">
              <a:buFont typeface="Calibri" panose="020B0604020202020204" pitchFamily="34" charset="0"/>
              <a:buChar char="-"/>
            </a:pPr>
            <a:r>
              <a:rPr lang="en-GB" sz="2000" dirty="0">
                <a:solidFill>
                  <a:srgbClr val="19233F"/>
                </a:solidFill>
                <a:cs typeface="Calibri"/>
              </a:rPr>
              <a:t>Are trajectories of emissions production compatible with 'ambitious mitigation'?</a:t>
            </a:r>
          </a:p>
          <a:p>
            <a:pPr marL="971550" lvl="1">
              <a:buFont typeface="Calibri" panose="020B0604020202020204" pitchFamily="34" charset="0"/>
              <a:buChar char="-"/>
            </a:pPr>
            <a:endParaRPr lang="en-GB" sz="2000" dirty="0">
              <a:solidFill>
                <a:srgbClr val="19233F"/>
              </a:solidFill>
              <a:cs typeface="Calibri"/>
            </a:endParaRPr>
          </a:p>
        </p:txBody>
      </p:sp>
      <p:sp>
        <p:nvSpPr>
          <p:cNvPr id="4" name="Title 1">
            <a:extLst>
              <a:ext uri="{FF2B5EF4-FFF2-40B4-BE49-F238E27FC236}">
                <a16:creationId xmlns:a16="http://schemas.microsoft.com/office/drawing/2014/main" id="{58C5A327-C17A-9F10-9960-E4DEC8A3391A}"/>
              </a:ext>
            </a:extLst>
          </p:cNvPr>
          <p:cNvSpPr txBox="1">
            <a:spLocks/>
          </p:cNvSpPr>
          <p:nvPr/>
        </p:nvSpPr>
        <p:spPr>
          <a:xfrm>
            <a:off x="579701" y="281185"/>
            <a:ext cx="11432640" cy="495423"/>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287B8A"/>
                </a:solidFill>
                <a:latin typeface="Arial Narrow"/>
                <a:ea typeface="+mn-ea"/>
                <a:cs typeface="+mn-cs"/>
              </a:rPr>
              <a:t>OXFORD'S STRATEGY: DEFINING NET ZERO FOR THE HARD-TO-ABATES</a:t>
            </a:r>
            <a:endParaRPr lang="en-GB" sz="3600" b="1">
              <a:solidFill>
                <a:srgbClr val="287B8A"/>
              </a:solidFill>
              <a:latin typeface="Arial Narrow" panose="020B0604020202020204" pitchFamily="34" charset="0"/>
              <a:ea typeface="+mn-ea"/>
              <a:cs typeface="+mn-cs"/>
            </a:endParaRPr>
          </a:p>
        </p:txBody>
      </p:sp>
      <p:sp>
        <p:nvSpPr>
          <p:cNvPr id="6" name="Rectangle 5">
            <a:extLst>
              <a:ext uri="{FF2B5EF4-FFF2-40B4-BE49-F238E27FC236}">
                <a16:creationId xmlns:a16="http://schemas.microsoft.com/office/drawing/2014/main" id="{CE0D41B1-CB5F-8787-B35B-BD3A1618A3BC}"/>
              </a:ext>
            </a:extLst>
          </p:cNvPr>
          <p:cNvSpPr/>
          <p:nvPr/>
        </p:nvSpPr>
        <p:spPr>
          <a:xfrm>
            <a:off x="598902" y="774613"/>
            <a:ext cx="10846909" cy="379656"/>
          </a:xfrm>
          <a:prstGeom prst="rect">
            <a:avLst/>
          </a:prstGeom>
          <a:noFill/>
          <a:ln>
            <a:noFill/>
          </a:ln>
        </p:spPr>
        <p:txBody>
          <a:bodyPr wrap="square" lIns="91440" tIns="45720" rIns="91440" bIns="45720" anchor="t">
            <a:spAutoFit/>
          </a:bodyPr>
          <a:lstStyle/>
          <a:p>
            <a:pPr>
              <a:spcAft>
                <a:spcPts val="1600"/>
              </a:spcAft>
            </a:pPr>
            <a:r>
              <a:rPr lang="en-GB" sz="1850" dirty="0">
                <a:solidFill>
                  <a:srgbClr val="19233F"/>
                </a:solidFill>
                <a:latin typeface="+mj-lt"/>
                <a:cs typeface="Calibri Light"/>
              </a:rPr>
              <a:t>Next steps: engaging with fossil fuel corporates on their transition planning</a:t>
            </a:r>
            <a:endParaRPr lang="en-US" dirty="0">
              <a:solidFill>
                <a:srgbClr val="19233F"/>
              </a:solidFill>
            </a:endParaRPr>
          </a:p>
        </p:txBody>
      </p:sp>
      <p:sp>
        <p:nvSpPr>
          <p:cNvPr id="3" name="Content Placeholder 1">
            <a:extLst>
              <a:ext uri="{FF2B5EF4-FFF2-40B4-BE49-F238E27FC236}">
                <a16:creationId xmlns:a16="http://schemas.microsoft.com/office/drawing/2014/main" id="{AE38EBDC-4A08-98E1-FF00-A2CDA50FF493}"/>
              </a:ext>
            </a:extLst>
          </p:cNvPr>
          <p:cNvSpPr txBox="1">
            <a:spLocks/>
          </p:cNvSpPr>
          <p:nvPr/>
        </p:nvSpPr>
        <p:spPr>
          <a:xfrm>
            <a:off x="598902" y="1409397"/>
            <a:ext cx="10515600" cy="495423"/>
          </a:xfrm>
          <a:prstGeom prst="rect">
            <a:avLst/>
          </a:prstGeom>
          <a:solidFill>
            <a:schemeClr val="bg1"/>
          </a:solidFill>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solidFill>
                  <a:srgbClr val="19233F"/>
                </a:solidFill>
                <a:cs typeface="Calibri"/>
              </a:rPr>
              <a:t>We have identified four key areas for engagement with fossil fuel companies: </a:t>
            </a:r>
          </a:p>
        </p:txBody>
      </p:sp>
    </p:spTree>
    <p:extLst>
      <p:ext uri="{BB962C8B-B14F-4D97-AF65-F5344CB8AC3E}">
        <p14:creationId xmlns:p14="http://schemas.microsoft.com/office/powerpoint/2010/main" val="11930113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33DC5C37-673E-F31A-E1C6-954118A42045}"/>
              </a:ext>
            </a:extLst>
          </p:cNvPr>
          <p:cNvSpPr/>
          <p:nvPr/>
        </p:nvSpPr>
        <p:spPr>
          <a:xfrm>
            <a:off x="7944555" y="2141186"/>
            <a:ext cx="2864555" cy="3626555"/>
          </a:xfrm>
          <a:prstGeom prst="roundRect">
            <a:avLst/>
          </a:prstGeom>
          <a:solidFill>
            <a:schemeClr val="bg1"/>
          </a:solidFill>
          <a:ln w="28575">
            <a:solidFill>
              <a:srgbClr val="1923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ontent Placeholder 1">
            <a:extLst>
              <a:ext uri="{FF2B5EF4-FFF2-40B4-BE49-F238E27FC236}">
                <a16:creationId xmlns:a16="http://schemas.microsoft.com/office/drawing/2014/main" id="{CC5B3B78-7E00-2F4B-7642-09D960BDB9E0}"/>
              </a:ext>
            </a:extLst>
          </p:cNvPr>
          <p:cNvSpPr>
            <a:spLocks noGrp="1"/>
          </p:cNvSpPr>
          <p:nvPr>
            <p:ph idx="1"/>
          </p:nvPr>
        </p:nvSpPr>
        <p:spPr>
          <a:xfrm>
            <a:off x="838200" y="1416403"/>
            <a:ext cx="10515600" cy="4351338"/>
          </a:xfrm>
        </p:spPr>
        <p:txBody>
          <a:bodyPr vert="horz" lIns="91440" tIns="45720" rIns="91440" bIns="45720" rtlCol="0" anchor="t">
            <a:normAutofit/>
          </a:bodyPr>
          <a:lstStyle/>
          <a:p>
            <a:pPr marL="0" indent="0">
              <a:buNone/>
            </a:pPr>
            <a:r>
              <a:rPr lang="en-GB" dirty="0">
                <a:solidFill>
                  <a:srgbClr val="19233F"/>
                </a:solidFill>
                <a:cs typeface="Calibri" panose="020F0502020204030204"/>
              </a:rPr>
              <a:t>The Oxford Martin Principles for Climate Conscious Investment</a:t>
            </a:r>
          </a:p>
        </p:txBody>
      </p:sp>
      <p:sp>
        <p:nvSpPr>
          <p:cNvPr id="4" name="Title 1">
            <a:extLst>
              <a:ext uri="{FF2B5EF4-FFF2-40B4-BE49-F238E27FC236}">
                <a16:creationId xmlns:a16="http://schemas.microsoft.com/office/drawing/2014/main" id="{04162052-C2A9-6ACF-088E-2B7D9139B4B1}"/>
              </a:ext>
            </a:extLst>
          </p:cNvPr>
          <p:cNvSpPr txBox="1">
            <a:spLocks/>
          </p:cNvSpPr>
          <p:nvPr/>
        </p:nvSpPr>
        <p:spPr>
          <a:xfrm>
            <a:off x="622928" y="261793"/>
            <a:ext cx="11432640" cy="4954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a:solidFill>
                  <a:srgbClr val="287B8A"/>
                </a:solidFill>
                <a:latin typeface="Arial Narrow"/>
                <a:ea typeface="+mn-ea"/>
                <a:cs typeface="+mn-cs"/>
              </a:rPr>
              <a:t>OXFORD’S STRATEGY: DEFINING NET ZERO FOR THE HARD-TO-ABATES</a:t>
            </a:r>
            <a:endParaRPr lang="en-US" sz="3000">
              <a:solidFill>
                <a:srgbClr val="287B8A"/>
              </a:solidFill>
              <a:latin typeface="Arial Narrow"/>
              <a:ea typeface="+mn-ea"/>
              <a:cs typeface="+mn-cs"/>
            </a:endParaRPr>
          </a:p>
        </p:txBody>
      </p:sp>
      <p:sp>
        <p:nvSpPr>
          <p:cNvPr id="6" name="Rectangle 5">
            <a:extLst>
              <a:ext uri="{FF2B5EF4-FFF2-40B4-BE49-F238E27FC236}">
                <a16:creationId xmlns:a16="http://schemas.microsoft.com/office/drawing/2014/main" id="{621E16DD-2906-B91C-26C0-7F127DBA716B}"/>
              </a:ext>
            </a:extLst>
          </p:cNvPr>
          <p:cNvSpPr/>
          <p:nvPr/>
        </p:nvSpPr>
        <p:spPr>
          <a:xfrm>
            <a:off x="598902" y="774613"/>
            <a:ext cx="10846909" cy="379656"/>
          </a:xfrm>
          <a:prstGeom prst="rect">
            <a:avLst/>
          </a:prstGeom>
          <a:noFill/>
          <a:ln>
            <a:noFill/>
          </a:ln>
        </p:spPr>
        <p:txBody>
          <a:bodyPr wrap="square" lIns="91440" tIns="45720" rIns="91440" bIns="45720" anchor="t">
            <a:spAutoFit/>
          </a:bodyPr>
          <a:lstStyle/>
          <a:p>
            <a:pPr>
              <a:spcAft>
                <a:spcPts val="1600"/>
              </a:spcAft>
            </a:pPr>
            <a:r>
              <a:rPr lang="en-GB" sz="1850" dirty="0">
                <a:solidFill>
                  <a:srgbClr val="19233F"/>
                </a:solidFill>
                <a:latin typeface="+mj-lt"/>
                <a:cs typeface="Calibri Light"/>
              </a:rPr>
              <a:t>Where information is lacking transparency, or even missing, this appraisal process falls apart...</a:t>
            </a:r>
          </a:p>
        </p:txBody>
      </p:sp>
      <p:sp>
        <p:nvSpPr>
          <p:cNvPr id="7" name="Rectangle 6">
            <a:extLst>
              <a:ext uri="{FF2B5EF4-FFF2-40B4-BE49-F238E27FC236}">
                <a16:creationId xmlns:a16="http://schemas.microsoft.com/office/drawing/2014/main" id="{A7A634E8-CEFF-7748-2D9F-41DF6B2DFD0E}"/>
              </a:ext>
            </a:extLst>
          </p:cNvPr>
          <p:cNvSpPr/>
          <p:nvPr/>
        </p:nvSpPr>
        <p:spPr>
          <a:xfrm>
            <a:off x="2300110" y="4568297"/>
            <a:ext cx="608472" cy="592667"/>
          </a:xfrm>
          <a:prstGeom prst="rect">
            <a:avLst/>
          </a:prstGeom>
          <a:noFill/>
          <a:ln w="57150">
            <a:solidFill>
              <a:srgbClr val="1923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cs typeface="Calibri"/>
            </a:endParaRPr>
          </a:p>
        </p:txBody>
      </p:sp>
      <p:sp>
        <p:nvSpPr>
          <p:cNvPr id="8" name="Rectangle 7">
            <a:extLst>
              <a:ext uri="{FF2B5EF4-FFF2-40B4-BE49-F238E27FC236}">
                <a16:creationId xmlns:a16="http://schemas.microsoft.com/office/drawing/2014/main" id="{BEC8FAA6-DB66-C98E-8043-5807A64B5E21}"/>
              </a:ext>
            </a:extLst>
          </p:cNvPr>
          <p:cNvSpPr/>
          <p:nvPr/>
        </p:nvSpPr>
        <p:spPr>
          <a:xfrm>
            <a:off x="5686777" y="4568297"/>
            <a:ext cx="608472" cy="592667"/>
          </a:xfrm>
          <a:prstGeom prst="rect">
            <a:avLst/>
          </a:prstGeom>
          <a:noFill/>
          <a:ln w="57150">
            <a:solidFill>
              <a:srgbClr val="1923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cs typeface="Calibri"/>
            </a:endParaRPr>
          </a:p>
        </p:txBody>
      </p:sp>
      <p:sp>
        <p:nvSpPr>
          <p:cNvPr id="9" name="Rectangle 8">
            <a:extLst>
              <a:ext uri="{FF2B5EF4-FFF2-40B4-BE49-F238E27FC236}">
                <a16:creationId xmlns:a16="http://schemas.microsoft.com/office/drawing/2014/main" id="{2681D723-8408-A4A5-6119-CC3588595E66}"/>
              </a:ext>
            </a:extLst>
          </p:cNvPr>
          <p:cNvSpPr/>
          <p:nvPr/>
        </p:nvSpPr>
        <p:spPr>
          <a:xfrm>
            <a:off x="9073443" y="4568297"/>
            <a:ext cx="608472" cy="592667"/>
          </a:xfrm>
          <a:prstGeom prst="rect">
            <a:avLst/>
          </a:prstGeom>
          <a:noFill/>
          <a:ln w="57150">
            <a:solidFill>
              <a:srgbClr val="1923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cs typeface="Calibri"/>
            </a:endParaRPr>
          </a:p>
        </p:txBody>
      </p:sp>
      <p:pic>
        <p:nvPicPr>
          <p:cNvPr id="10" name="Graphic 9" descr="Tick with solid fill">
            <a:extLst>
              <a:ext uri="{FF2B5EF4-FFF2-40B4-BE49-F238E27FC236}">
                <a16:creationId xmlns:a16="http://schemas.microsoft.com/office/drawing/2014/main" id="{02642E4A-8B74-6AFB-4466-ED47084963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50911" y="4308653"/>
            <a:ext cx="914400" cy="914400"/>
          </a:xfrm>
          <a:prstGeom prst="rect">
            <a:avLst/>
          </a:prstGeom>
        </p:spPr>
      </p:pic>
      <p:pic>
        <p:nvPicPr>
          <p:cNvPr id="11" name="Graphic 10" descr="Tick with solid fill">
            <a:extLst>
              <a:ext uri="{FF2B5EF4-FFF2-40B4-BE49-F238E27FC236}">
                <a16:creationId xmlns:a16="http://schemas.microsoft.com/office/drawing/2014/main" id="{AB9C1F13-E9C9-A3C2-7D49-D0C833F09C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37577" y="4308653"/>
            <a:ext cx="914400" cy="914400"/>
          </a:xfrm>
          <a:prstGeom prst="rect">
            <a:avLst/>
          </a:prstGeom>
        </p:spPr>
      </p:pic>
      <p:pic>
        <p:nvPicPr>
          <p:cNvPr id="12" name="Graphic 11" descr="Tick with solid fill">
            <a:extLst>
              <a:ext uri="{FF2B5EF4-FFF2-40B4-BE49-F238E27FC236}">
                <a16:creationId xmlns:a16="http://schemas.microsoft.com/office/drawing/2014/main" id="{72675C73-9251-C7F4-69D5-48FEAF9220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50911" y="4308653"/>
            <a:ext cx="914400" cy="914400"/>
          </a:xfrm>
          <a:prstGeom prst="rect">
            <a:avLst/>
          </a:prstGeom>
        </p:spPr>
      </p:pic>
      <p:pic>
        <p:nvPicPr>
          <p:cNvPr id="13" name="Graphic 12" descr="Tick with solid fill">
            <a:extLst>
              <a:ext uri="{FF2B5EF4-FFF2-40B4-BE49-F238E27FC236}">
                <a16:creationId xmlns:a16="http://schemas.microsoft.com/office/drawing/2014/main" id="{C511949B-1DBD-E2BC-6A7D-F5F4E3EC68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50911" y="4308653"/>
            <a:ext cx="914400" cy="914400"/>
          </a:xfrm>
          <a:prstGeom prst="rect">
            <a:avLst/>
          </a:prstGeom>
        </p:spPr>
      </p:pic>
      <p:pic>
        <p:nvPicPr>
          <p:cNvPr id="16" name="Graphic 15" descr="Tick with solid fill">
            <a:extLst>
              <a:ext uri="{FF2B5EF4-FFF2-40B4-BE49-F238E27FC236}">
                <a16:creationId xmlns:a16="http://schemas.microsoft.com/office/drawing/2014/main" id="{7354A0E3-382F-8678-8B38-69299944F6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23022" y="4308652"/>
            <a:ext cx="914400" cy="914400"/>
          </a:xfrm>
          <a:prstGeom prst="rect">
            <a:avLst/>
          </a:prstGeom>
        </p:spPr>
      </p:pic>
      <p:sp>
        <p:nvSpPr>
          <p:cNvPr id="18" name="Rectangle: Rounded Corners 17">
            <a:extLst>
              <a:ext uri="{FF2B5EF4-FFF2-40B4-BE49-F238E27FC236}">
                <a16:creationId xmlns:a16="http://schemas.microsoft.com/office/drawing/2014/main" id="{9CD3ADD7-964A-4E55-3223-9A3778572290}"/>
              </a:ext>
            </a:extLst>
          </p:cNvPr>
          <p:cNvSpPr/>
          <p:nvPr/>
        </p:nvSpPr>
        <p:spPr>
          <a:xfrm>
            <a:off x="1171222" y="2141186"/>
            <a:ext cx="2864555" cy="3626555"/>
          </a:xfrm>
          <a:prstGeom prst="roundRect">
            <a:avLst/>
          </a:prstGeom>
          <a:noFill/>
          <a:ln w="28575">
            <a:solidFill>
              <a:srgbClr val="50BFC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3A21B5DD-9BA4-37C9-60BC-83B18955D6D6}"/>
              </a:ext>
            </a:extLst>
          </p:cNvPr>
          <p:cNvSpPr/>
          <p:nvPr/>
        </p:nvSpPr>
        <p:spPr>
          <a:xfrm>
            <a:off x="4586111" y="2141186"/>
            <a:ext cx="2864555" cy="3626555"/>
          </a:xfrm>
          <a:prstGeom prst="roundRect">
            <a:avLst/>
          </a:prstGeom>
          <a:noFill/>
          <a:ln w="28575">
            <a:solidFill>
              <a:srgbClr val="3D80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1247921E-DDFA-DCE5-1542-501844C4CA57}"/>
              </a:ext>
            </a:extLst>
          </p:cNvPr>
          <p:cNvSpPr txBox="1"/>
          <p:nvPr/>
        </p:nvSpPr>
        <p:spPr>
          <a:xfrm>
            <a:off x="1368777" y="2310519"/>
            <a:ext cx="4515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solidFill>
                  <a:srgbClr val="19233F"/>
                </a:solidFill>
                <a:cs typeface="Calibri"/>
              </a:rPr>
              <a:t>1)</a:t>
            </a:r>
            <a:endParaRPr lang="en-GB" dirty="0">
              <a:solidFill>
                <a:srgbClr val="19233F"/>
              </a:solidFill>
            </a:endParaRPr>
          </a:p>
        </p:txBody>
      </p:sp>
      <p:sp>
        <p:nvSpPr>
          <p:cNvPr id="22" name="TextBox 21">
            <a:extLst>
              <a:ext uri="{FF2B5EF4-FFF2-40B4-BE49-F238E27FC236}">
                <a16:creationId xmlns:a16="http://schemas.microsoft.com/office/drawing/2014/main" id="{3547C4E3-0966-0A18-7D5E-91870C7371B1}"/>
              </a:ext>
            </a:extLst>
          </p:cNvPr>
          <p:cNvSpPr txBox="1"/>
          <p:nvPr/>
        </p:nvSpPr>
        <p:spPr>
          <a:xfrm>
            <a:off x="4854221" y="2310519"/>
            <a:ext cx="4515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solidFill>
                  <a:srgbClr val="19233F"/>
                </a:solidFill>
                <a:cs typeface="Calibri"/>
              </a:rPr>
              <a:t>2)</a:t>
            </a:r>
            <a:endParaRPr lang="en-GB" dirty="0">
              <a:solidFill>
                <a:srgbClr val="19233F"/>
              </a:solidFill>
            </a:endParaRPr>
          </a:p>
        </p:txBody>
      </p:sp>
      <p:sp>
        <p:nvSpPr>
          <p:cNvPr id="23" name="TextBox 22">
            <a:extLst>
              <a:ext uri="{FF2B5EF4-FFF2-40B4-BE49-F238E27FC236}">
                <a16:creationId xmlns:a16="http://schemas.microsoft.com/office/drawing/2014/main" id="{D4169EB6-5AEA-BEBA-8C8C-AECB36FA3C30}"/>
              </a:ext>
            </a:extLst>
          </p:cNvPr>
          <p:cNvSpPr txBox="1"/>
          <p:nvPr/>
        </p:nvSpPr>
        <p:spPr>
          <a:xfrm>
            <a:off x="8198555" y="2310519"/>
            <a:ext cx="4515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solidFill>
                  <a:srgbClr val="19233F"/>
                </a:solidFill>
                <a:cs typeface="Calibri"/>
              </a:rPr>
              <a:t>3)</a:t>
            </a:r>
            <a:endParaRPr lang="en-GB" dirty="0">
              <a:solidFill>
                <a:srgbClr val="19233F"/>
              </a:solidFill>
            </a:endParaRPr>
          </a:p>
        </p:txBody>
      </p:sp>
      <p:sp>
        <p:nvSpPr>
          <p:cNvPr id="24" name="TextBox 23">
            <a:extLst>
              <a:ext uri="{FF2B5EF4-FFF2-40B4-BE49-F238E27FC236}">
                <a16:creationId xmlns:a16="http://schemas.microsoft.com/office/drawing/2014/main" id="{D35CF5A9-ECB0-48CB-80A6-6D938161E1D4}"/>
              </a:ext>
            </a:extLst>
          </p:cNvPr>
          <p:cNvSpPr txBox="1"/>
          <p:nvPr/>
        </p:nvSpPr>
        <p:spPr>
          <a:xfrm>
            <a:off x="1467555" y="2677408"/>
            <a:ext cx="227188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solidFill>
                  <a:srgbClr val="19233F"/>
                </a:solidFill>
                <a:cs typeface="Calibri"/>
              </a:rPr>
              <a:t>NET ZERO COMMITMENT</a:t>
            </a:r>
          </a:p>
          <a:p>
            <a:pPr marL="285750" indent="-285750">
              <a:buFont typeface="Calibri"/>
              <a:buChar char="-"/>
            </a:pPr>
            <a:r>
              <a:rPr lang="en-GB" dirty="0">
                <a:solidFill>
                  <a:srgbClr val="19233F"/>
                </a:solidFill>
                <a:cs typeface="Calibri"/>
              </a:rPr>
              <a:t>All scopes</a:t>
            </a:r>
          </a:p>
          <a:p>
            <a:pPr marL="285750" indent="-285750">
              <a:buFont typeface="Calibri"/>
              <a:buChar char="-"/>
            </a:pPr>
            <a:r>
              <a:rPr lang="en-GB" dirty="0">
                <a:solidFill>
                  <a:srgbClr val="19233F"/>
                </a:solidFill>
                <a:cs typeface="Calibri"/>
              </a:rPr>
              <a:t>Credible definition of net zero</a:t>
            </a:r>
          </a:p>
        </p:txBody>
      </p:sp>
      <p:sp>
        <p:nvSpPr>
          <p:cNvPr id="25" name="TextBox 24">
            <a:extLst>
              <a:ext uri="{FF2B5EF4-FFF2-40B4-BE49-F238E27FC236}">
                <a16:creationId xmlns:a16="http://schemas.microsoft.com/office/drawing/2014/main" id="{AC490F77-3FAC-D42F-3F67-8868DBDC36BB}"/>
              </a:ext>
            </a:extLst>
          </p:cNvPr>
          <p:cNvSpPr txBox="1"/>
          <p:nvPr/>
        </p:nvSpPr>
        <p:spPr>
          <a:xfrm>
            <a:off x="4882444" y="2677408"/>
            <a:ext cx="227188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solidFill>
                  <a:srgbClr val="19233F"/>
                </a:solidFill>
                <a:cs typeface="Calibri"/>
              </a:rPr>
              <a:t>PROFITABLE NET ZERO BUSINESS PLAN</a:t>
            </a:r>
          </a:p>
          <a:p>
            <a:pPr marL="285750" indent="-285750">
              <a:buFont typeface="Calibri"/>
              <a:buChar char="-"/>
            </a:pPr>
            <a:r>
              <a:rPr lang="en-GB" dirty="0">
                <a:solidFill>
                  <a:srgbClr val="19233F"/>
                </a:solidFill>
                <a:cs typeface="Calibri"/>
              </a:rPr>
              <a:t>Recognition of scale of energy market change</a:t>
            </a:r>
          </a:p>
          <a:p>
            <a:endParaRPr lang="en-GB" dirty="0">
              <a:solidFill>
                <a:srgbClr val="19233F"/>
              </a:solidFill>
              <a:cs typeface="Calibri"/>
            </a:endParaRPr>
          </a:p>
        </p:txBody>
      </p:sp>
      <p:sp>
        <p:nvSpPr>
          <p:cNvPr id="26" name="TextBox 25">
            <a:extLst>
              <a:ext uri="{FF2B5EF4-FFF2-40B4-BE49-F238E27FC236}">
                <a16:creationId xmlns:a16="http://schemas.microsoft.com/office/drawing/2014/main" id="{6D8958E3-E11F-D50D-3455-A99CE67CA126}"/>
              </a:ext>
            </a:extLst>
          </p:cNvPr>
          <p:cNvSpPr txBox="1"/>
          <p:nvPr/>
        </p:nvSpPr>
        <p:spPr>
          <a:xfrm>
            <a:off x="8240888" y="2677408"/>
            <a:ext cx="227188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solidFill>
                  <a:srgbClr val="19233F"/>
                </a:solidFill>
                <a:cs typeface="Calibri"/>
              </a:rPr>
              <a:t>MEDIUM TERM TARGETS</a:t>
            </a:r>
          </a:p>
          <a:p>
            <a:pPr marL="285750" indent="-285750">
              <a:buFont typeface="Calibri"/>
              <a:buChar char="-"/>
            </a:pPr>
            <a:r>
              <a:rPr lang="en-GB" dirty="0">
                <a:solidFill>
                  <a:srgbClr val="19233F"/>
                </a:solidFill>
                <a:cs typeface="Calibri"/>
              </a:rPr>
              <a:t>Targets which allow the tracking of progress</a:t>
            </a:r>
          </a:p>
          <a:p>
            <a:endParaRPr lang="en-GB" dirty="0">
              <a:solidFill>
                <a:srgbClr val="19233F"/>
              </a:solidFill>
              <a:cs typeface="Calibri"/>
            </a:endParaRPr>
          </a:p>
        </p:txBody>
      </p:sp>
      <p:sp>
        <p:nvSpPr>
          <p:cNvPr id="3" name="Oval 2">
            <a:extLst>
              <a:ext uri="{FF2B5EF4-FFF2-40B4-BE49-F238E27FC236}">
                <a16:creationId xmlns:a16="http://schemas.microsoft.com/office/drawing/2014/main" id="{65D7DB79-6DE8-8679-1B75-A091BF7FC960}"/>
              </a:ext>
            </a:extLst>
          </p:cNvPr>
          <p:cNvSpPr/>
          <p:nvPr/>
        </p:nvSpPr>
        <p:spPr>
          <a:xfrm>
            <a:off x="7478889" y="1665110"/>
            <a:ext cx="3795888" cy="458611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A2110F86-0B2A-8BEA-DCB8-4A78EFEA3F56}"/>
              </a:ext>
            </a:extLst>
          </p:cNvPr>
          <p:cNvSpPr txBox="1"/>
          <p:nvPr/>
        </p:nvSpPr>
        <p:spPr>
          <a:xfrm>
            <a:off x="3471333" y="5926666"/>
            <a:ext cx="5037666"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FF0000"/>
                </a:solidFill>
                <a:cs typeface="Calibri"/>
              </a:rPr>
              <a:t>Tracking progress requires detailed and transparent insight into company CO2 emissions over time</a:t>
            </a:r>
            <a:endParaRPr lang="en-GB">
              <a:solidFill>
                <a:srgbClr val="FF0000"/>
              </a:solidFill>
            </a:endParaRPr>
          </a:p>
        </p:txBody>
      </p:sp>
    </p:spTree>
    <p:extLst>
      <p:ext uri="{BB962C8B-B14F-4D97-AF65-F5344CB8AC3E}">
        <p14:creationId xmlns:p14="http://schemas.microsoft.com/office/powerpoint/2010/main" val="358343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662D34-11EE-DD4F-8BF5-7B9BB4B25216}"/>
              </a:ext>
            </a:extLst>
          </p:cNvPr>
          <p:cNvSpPr txBox="1"/>
          <p:nvPr/>
        </p:nvSpPr>
        <p:spPr>
          <a:xfrm>
            <a:off x="1970852" y="1057186"/>
            <a:ext cx="6756950" cy="646331"/>
          </a:xfrm>
          <a:prstGeom prst="rect">
            <a:avLst/>
          </a:prstGeom>
          <a:noFill/>
        </p:spPr>
        <p:txBody>
          <a:bodyPr wrap="square" rtlCol="0">
            <a:spAutoFit/>
          </a:bodyPr>
          <a:lstStyle/>
          <a:p>
            <a:r>
              <a:rPr lang="en-GB" sz="3600" b="1" dirty="0">
                <a:solidFill>
                  <a:srgbClr val="287B8A"/>
                </a:solidFill>
                <a:latin typeface="Arial Narrow" panose="020B0604020202020204" pitchFamily="34" charset="0"/>
              </a:rPr>
              <a:t>THE ONZ TEAM</a:t>
            </a:r>
            <a:endParaRPr lang="en-US" sz="3600" b="1" dirty="0">
              <a:solidFill>
                <a:srgbClr val="287B8A"/>
              </a:solidFill>
              <a:latin typeface="Arial Narrow" panose="020B0604020202020204" pitchFamily="34" charset="0"/>
            </a:endParaRPr>
          </a:p>
        </p:txBody>
      </p:sp>
      <p:sp>
        <p:nvSpPr>
          <p:cNvPr id="6" name="TextBox 5">
            <a:extLst>
              <a:ext uri="{FF2B5EF4-FFF2-40B4-BE49-F238E27FC236}">
                <a16:creationId xmlns:a16="http://schemas.microsoft.com/office/drawing/2014/main" id="{72151217-D843-5E40-A70A-63D30D12A55D}"/>
              </a:ext>
            </a:extLst>
          </p:cNvPr>
          <p:cNvSpPr txBox="1"/>
          <p:nvPr/>
        </p:nvSpPr>
        <p:spPr>
          <a:xfrm>
            <a:off x="1970852" y="1502788"/>
            <a:ext cx="7716845" cy="5755422"/>
          </a:xfrm>
          <a:prstGeom prst="rect">
            <a:avLst/>
          </a:prstGeom>
          <a:noFill/>
        </p:spPr>
        <p:txBody>
          <a:bodyPr wrap="square" rtlCol="0">
            <a:spAutoFit/>
          </a:bodyPr>
          <a:lstStyle/>
          <a:p>
            <a:endParaRPr lang="en-GB" sz="1600" dirty="0">
              <a:solidFill>
                <a:srgbClr val="19233F"/>
              </a:solidFill>
              <a:latin typeface="Arial" panose="020B0604020202020204" pitchFamily="34" charset="0"/>
              <a:cs typeface="Arial" panose="020B0604020202020204" pitchFamily="34" charset="0"/>
            </a:endParaRPr>
          </a:p>
          <a:p>
            <a:r>
              <a:rPr lang="en-GB" sz="1600" dirty="0">
                <a:solidFill>
                  <a:srgbClr val="19233F"/>
                </a:solidFill>
                <a:latin typeface="Arial" panose="020B0604020202020204" pitchFamily="34" charset="0"/>
                <a:cs typeface="Arial" panose="020B0604020202020204" pitchFamily="34" charset="0"/>
              </a:rPr>
              <a:t>Senior Leadership:</a:t>
            </a:r>
          </a:p>
          <a:p>
            <a:endParaRPr lang="en-GB" sz="1600" dirty="0">
              <a:solidFill>
                <a:srgbClr val="19233F"/>
              </a:solidFill>
              <a:latin typeface="Arial" panose="020B0604020202020204" pitchFamily="34" charset="0"/>
              <a:cs typeface="Arial" panose="020B0604020202020204" pitchFamily="34" charset="0"/>
            </a:endParaRPr>
          </a:p>
          <a:p>
            <a:endParaRPr lang="en-GB" sz="1600" dirty="0">
              <a:solidFill>
                <a:srgbClr val="19233F"/>
              </a:solidFill>
              <a:latin typeface="Arial" panose="020B0604020202020204" pitchFamily="34" charset="0"/>
              <a:cs typeface="Arial" panose="020B0604020202020204" pitchFamily="34" charset="0"/>
            </a:endParaRPr>
          </a:p>
          <a:p>
            <a:endParaRPr lang="en-GB" sz="1600" dirty="0">
              <a:solidFill>
                <a:srgbClr val="19233F"/>
              </a:solidFill>
              <a:latin typeface="Arial" panose="020B0604020202020204" pitchFamily="34" charset="0"/>
              <a:cs typeface="Arial" panose="020B0604020202020204" pitchFamily="34" charset="0"/>
            </a:endParaRPr>
          </a:p>
          <a:p>
            <a:endParaRPr lang="en-GB" sz="1600" dirty="0">
              <a:solidFill>
                <a:srgbClr val="19233F"/>
              </a:solidFill>
              <a:latin typeface="Arial" panose="020B0604020202020204" pitchFamily="34" charset="0"/>
              <a:cs typeface="Arial" panose="020B0604020202020204" pitchFamily="34" charset="0"/>
            </a:endParaRPr>
          </a:p>
          <a:p>
            <a:endParaRPr lang="en-GB" sz="1600" dirty="0">
              <a:solidFill>
                <a:srgbClr val="19233F"/>
              </a:solidFill>
              <a:latin typeface="Arial" panose="020B0604020202020204" pitchFamily="34" charset="0"/>
              <a:cs typeface="Arial" panose="020B0604020202020204" pitchFamily="34" charset="0"/>
            </a:endParaRPr>
          </a:p>
          <a:p>
            <a:endParaRPr lang="en-GB" sz="1600" dirty="0">
              <a:solidFill>
                <a:srgbClr val="19233F"/>
              </a:solidFill>
              <a:latin typeface="Arial" panose="020B0604020202020204" pitchFamily="34" charset="0"/>
              <a:cs typeface="Arial" panose="020B0604020202020204" pitchFamily="34" charset="0"/>
            </a:endParaRPr>
          </a:p>
          <a:p>
            <a:endParaRPr lang="en-GB" sz="1600" dirty="0">
              <a:solidFill>
                <a:srgbClr val="19233F"/>
              </a:solidFill>
              <a:latin typeface="Arial" panose="020B0604020202020204" pitchFamily="34" charset="0"/>
              <a:cs typeface="Arial" panose="020B0604020202020204" pitchFamily="34" charset="0"/>
            </a:endParaRPr>
          </a:p>
          <a:p>
            <a:endParaRPr lang="en-GB" sz="1600" dirty="0">
              <a:solidFill>
                <a:srgbClr val="19233F"/>
              </a:solidFill>
              <a:latin typeface="Arial" panose="020B0604020202020204" pitchFamily="34" charset="0"/>
              <a:cs typeface="Arial" panose="020B0604020202020204" pitchFamily="34" charset="0"/>
            </a:endParaRPr>
          </a:p>
          <a:p>
            <a:r>
              <a:rPr lang="en-GB" sz="1600" dirty="0">
                <a:solidFill>
                  <a:srgbClr val="19233F"/>
                </a:solidFill>
                <a:latin typeface="Arial" panose="020B0604020202020204" pitchFamily="34" charset="0"/>
                <a:cs typeface="Arial" panose="020B0604020202020204" pitchFamily="34" charset="0"/>
              </a:rPr>
              <a:t>The Programme Team: </a:t>
            </a:r>
          </a:p>
          <a:p>
            <a:endParaRPr lang="en-GB" sz="1600" dirty="0">
              <a:solidFill>
                <a:srgbClr val="19233F"/>
              </a:solidFill>
              <a:latin typeface="Arial" panose="020B0604020202020204" pitchFamily="34" charset="0"/>
              <a:cs typeface="Arial" panose="020B0604020202020204" pitchFamily="34" charset="0"/>
            </a:endParaRPr>
          </a:p>
          <a:p>
            <a:endParaRPr lang="en-GB" sz="1600" dirty="0">
              <a:solidFill>
                <a:srgbClr val="19233F"/>
              </a:solidFill>
              <a:latin typeface="Arial" panose="020B0604020202020204" pitchFamily="34" charset="0"/>
              <a:cs typeface="Arial" panose="020B0604020202020204" pitchFamily="34" charset="0"/>
            </a:endParaRPr>
          </a:p>
          <a:p>
            <a:endParaRPr lang="en-GB" sz="1600" dirty="0">
              <a:solidFill>
                <a:srgbClr val="19233F"/>
              </a:solidFill>
              <a:latin typeface="Arial" panose="020B0604020202020204" pitchFamily="34" charset="0"/>
              <a:cs typeface="Arial" panose="020B0604020202020204" pitchFamily="34" charset="0"/>
            </a:endParaRPr>
          </a:p>
          <a:p>
            <a:endParaRPr lang="en-GB" sz="1600" dirty="0">
              <a:solidFill>
                <a:srgbClr val="19233F"/>
              </a:solidFill>
              <a:latin typeface="Arial" panose="020B0604020202020204" pitchFamily="34" charset="0"/>
              <a:cs typeface="Arial" panose="020B0604020202020204" pitchFamily="34" charset="0"/>
            </a:endParaRPr>
          </a:p>
          <a:p>
            <a:endParaRPr lang="en-GB" sz="1600" dirty="0">
              <a:solidFill>
                <a:srgbClr val="19233F"/>
              </a:solidFill>
              <a:latin typeface="Arial" panose="020B0604020202020204" pitchFamily="34" charset="0"/>
              <a:cs typeface="Arial" panose="020B0604020202020204" pitchFamily="34" charset="0"/>
            </a:endParaRPr>
          </a:p>
          <a:p>
            <a:endParaRPr lang="en-GB" sz="1600" dirty="0">
              <a:solidFill>
                <a:srgbClr val="19233F"/>
              </a:solidFill>
              <a:latin typeface="Arial" panose="020B0604020202020204" pitchFamily="34" charset="0"/>
              <a:cs typeface="Arial" panose="020B0604020202020204" pitchFamily="34" charset="0"/>
            </a:endParaRPr>
          </a:p>
          <a:p>
            <a:endParaRPr lang="en-GB" sz="1600" dirty="0">
              <a:solidFill>
                <a:srgbClr val="19233F"/>
              </a:solidFill>
              <a:latin typeface="Arial" panose="020B0604020202020204" pitchFamily="34" charset="0"/>
              <a:cs typeface="Arial" panose="020B0604020202020204" pitchFamily="34" charset="0"/>
            </a:endParaRPr>
          </a:p>
          <a:p>
            <a:endParaRPr lang="en-GB" sz="1600" dirty="0">
              <a:solidFill>
                <a:srgbClr val="19233F"/>
              </a:solidFill>
              <a:latin typeface="Arial" panose="020B0604020202020204" pitchFamily="34" charset="0"/>
              <a:cs typeface="Arial" panose="020B0604020202020204" pitchFamily="34" charset="0"/>
            </a:endParaRPr>
          </a:p>
          <a:p>
            <a:r>
              <a:rPr lang="en-GB" sz="1200" dirty="0">
                <a:solidFill>
                  <a:srgbClr val="19233F"/>
                </a:solidFill>
                <a:latin typeface="Arial" panose="020B0604020202020204" pitchFamily="34" charset="0"/>
                <a:cs typeface="Arial" panose="020B0604020202020204" pitchFamily="34" charset="0"/>
              </a:rPr>
              <a:t>Details and bios of the team are available </a:t>
            </a:r>
            <a:r>
              <a:rPr lang="en-GB" sz="1200" dirty="0">
                <a:solidFill>
                  <a:srgbClr val="19233F"/>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on the website</a:t>
            </a:r>
            <a:endParaRPr lang="en-GB" sz="1200" dirty="0">
              <a:solidFill>
                <a:srgbClr val="19233F"/>
              </a:solidFill>
              <a:latin typeface="Arial" panose="020B0604020202020204" pitchFamily="34" charset="0"/>
              <a:cs typeface="Arial" panose="020B0604020202020204" pitchFamily="34" charset="0"/>
            </a:endParaRPr>
          </a:p>
          <a:p>
            <a:endParaRPr lang="en-GB" sz="1600" dirty="0">
              <a:solidFill>
                <a:srgbClr val="19233F"/>
              </a:solidFill>
              <a:latin typeface="Arial" panose="020B0604020202020204" pitchFamily="34" charset="0"/>
              <a:cs typeface="Arial" panose="020B0604020202020204" pitchFamily="34" charset="0"/>
            </a:endParaRPr>
          </a:p>
          <a:p>
            <a:endParaRPr lang="en-GB" sz="1600" dirty="0">
              <a:solidFill>
                <a:srgbClr val="19233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600" dirty="0">
              <a:solidFill>
                <a:srgbClr val="19233F"/>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DBBC59E0-4ED2-4A5A-B9A9-8CFD32895884}"/>
              </a:ext>
            </a:extLst>
          </p:cNvPr>
          <p:cNvPicPr>
            <a:picLocks noChangeAspect="1"/>
          </p:cNvPicPr>
          <p:nvPr/>
        </p:nvPicPr>
        <p:blipFill rotWithShape="1">
          <a:blip r:embed="rId3"/>
          <a:srcRect l="2584" t="34871" r="5916" b="14904"/>
          <a:stretch/>
        </p:blipFill>
        <p:spPr>
          <a:xfrm>
            <a:off x="3032760" y="2108574"/>
            <a:ext cx="5105400" cy="1576322"/>
          </a:xfrm>
          <a:prstGeom prst="rect">
            <a:avLst/>
          </a:prstGeom>
        </p:spPr>
      </p:pic>
      <p:grpSp>
        <p:nvGrpSpPr>
          <p:cNvPr id="7" name="Group 6">
            <a:extLst>
              <a:ext uri="{FF2B5EF4-FFF2-40B4-BE49-F238E27FC236}">
                <a16:creationId xmlns:a16="http://schemas.microsoft.com/office/drawing/2014/main" id="{81673ABA-857A-423E-BB6C-1C1B8C340AFB}"/>
              </a:ext>
            </a:extLst>
          </p:cNvPr>
          <p:cNvGrpSpPr/>
          <p:nvPr/>
        </p:nvGrpSpPr>
        <p:grpSpPr>
          <a:xfrm>
            <a:off x="3032760" y="4352848"/>
            <a:ext cx="5105400" cy="1570033"/>
            <a:chOff x="3032760" y="4634788"/>
            <a:chExt cx="5105400" cy="1570033"/>
          </a:xfrm>
        </p:grpSpPr>
        <p:pic>
          <p:nvPicPr>
            <p:cNvPr id="8" name="Picture 7">
              <a:extLst>
                <a:ext uri="{FF2B5EF4-FFF2-40B4-BE49-F238E27FC236}">
                  <a16:creationId xmlns:a16="http://schemas.microsoft.com/office/drawing/2014/main" id="{5BDBFABA-C868-402C-B89D-5C849DF53A55}"/>
                </a:ext>
              </a:extLst>
            </p:cNvPr>
            <p:cNvPicPr>
              <a:picLocks noChangeAspect="1"/>
            </p:cNvPicPr>
            <p:nvPr/>
          </p:nvPicPr>
          <p:blipFill rotWithShape="1">
            <a:blip r:embed="rId4"/>
            <a:srcRect l="2582" t="33778" r="5833" b="16153"/>
            <a:stretch/>
          </p:blipFill>
          <p:spPr>
            <a:xfrm>
              <a:off x="3032760" y="4634788"/>
              <a:ext cx="5105400" cy="1570033"/>
            </a:xfrm>
            <a:prstGeom prst="rect">
              <a:avLst/>
            </a:prstGeom>
          </p:spPr>
        </p:pic>
        <p:sp>
          <p:nvSpPr>
            <p:cNvPr id="3" name="TextBox 2">
              <a:extLst>
                <a:ext uri="{FF2B5EF4-FFF2-40B4-BE49-F238E27FC236}">
                  <a16:creationId xmlns:a16="http://schemas.microsoft.com/office/drawing/2014/main" id="{EE1410CD-553E-46B3-8828-9C520C404DA3}"/>
                </a:ext>
              </a:extLst>
            </p:cNvPr>
            <p:cNvSpPr txBox="1"/>
            <p:nvPr/>
          </p:nvSpPr>
          <p:spPr>
            <a:xfrm>
              <a:off x="6600967" y="4634788"/>
              <a:ext cx="1537193" cy="1570032"/>
            </a:xfrm>
            <a:prstGeom prst="rect">
              <a:avLst/>
            </a:prstGeom>
            <a:solidFill>
              <a:schemeClr val="bg1"/>
            </a:solidFill>
            <a:ln>
              <a:noFill/>
            </a:ln>
          </p:spPr>
          <p:txBody>
            <a:bodyPr wrap="none" rtlCol="0">
              <a:noAutofit/>
            </a:bodyPr>
            <a:lstStyle/>
            <a:p>
              <a:endParaRPr lang="en-GB" dirty="0"/>
            </a:p>
            <a:p>
              <a:endParaRPr lang="en-GB" dirty="0"/>
            </a:p>
            <a:p>
              <a:endParaRPr lang="en-GB" dirty="0"/>
            </a:p>
            <a:p>
              <a:endParaRPr lang="en-GB" b="1" dirty="0">
                <a:latin typeface="Arial Rounded MT Bold" panose="020F0704030504030204" pitchFamily="34" charset="77"/>
                <a:cs typeface="Aharoni" panose="020F0502020204030204" pitchFamily="34" charset="0"/>
              </a:endParaRPr>
            </a:p>
            <a:p>
              <a:endParaRPr lang="en-GB" sz="500" b="1" dirty="0">
                <a:latin typeface="Calibri" panose="020F0502020204030204" pitchFamily="34" charset="0"/>
                <a:cs typeface="Calibri" panose="020F0502020204030204" pitchFamily="34" charset="0"/>
              </a:endParaRPr>
            </a:p>
            <a:p>
              <a:r>
                <a:rPr lang="en-GB" sz="1200" b="1" dirty="0">
                  <a:latin typeface="Calibri" panose="020F0502020204030204" pitchFamily="34" charset="0"/>
                  <a:cs typeface="Calibri" panose="020F0502020204030204" pitchFamily="34" charset="0"/>
                </a:rPr>
                <a:t>THEO BREAKSPEAR</a:t>
              </a:r>
            </a:p>
            <a:p>
              <a:r>
                <a:rPr lang="en-GB" sz="500" dirty="0">
                  <a:solidFill>
                    <a:srgbClr val="BFBFBF"/>
                  </a:solidFill>
                </a:rPr>
                <a:t>ADMINISTRATOR</a:t>
              </a:r>
            </a:p>
          </p:txBody>
        </p:sp>
      </p:grpSp>
    </p:spTree>
    <p:extLst>
      <p:ext uri="{BB962C8B-B14F-4D97-AF65-F5344CB8AC3E}">
        <p14:creationId xmlns:p14="http://schemas.microsoft.com/office/powerpoint/2010/main" val="1116851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F70267A-B3B9-43BE-BA19-B3D4F0BA526B}"/>
              </a:ext>
            </a:extLst>
          </p:cNvPr>
          <p:cNvSpPr/>
          <p:nvPr/>
        </p:nvSpPr>
        <p:spPr>
          <a:xfrm>
            <a:off x="609601" y="780061"/>
            <a:ext cx="8198223" cy="707886"/>
          </a:xfrm>
          <a:prstGeom prst="rect">
            <a:avLst/>
          </a:prstGeom>
        </p:spPr>
        <p:txBody>
          <a:bodyPr wrap="square">
            <a:spAutoFit/>
          </a:bodyPr>
          <a:lstStyle/>
          <a:p>
            <a:r>
              <a:rPr lang="en-GB" sz="4000" b="1" dirty="0">
                <a:solidFill>
                  <a:srgbClr val="3B7F96"/>
                </a:solidFill>
              </a:rPr>
              <a:t>How has the team grown? </a:t>
            </a:r>
            <a:endParaRPr lang="en-GB" sz="4000" dirty="0"/>
          </a:p>
        </p:txBody>
      </p:sp>
      <p:graphicFrame>
        <p:nvGraphicFramePr>
          <p:cNvPr id="11" name="Table 10">
            <a:extLst>
              <a:ext uri="{FF2B5EF4-FFF2-40B4-BE49-F238E27FC236}">
                <a16:creationId xmlns:a16="http://schemas.microsoft.com/office/drawing/2014/main" id="{8C33D2BF-ACFE-44B8-85D3-245AC4EC3795}"/>
              </a:ext>
            </a:extLst>
          </p:cNvPr>
          <p:cNvGraphicFramePr>
            <a:graphicFrameLocks noGrp="1"/>
          </p:cNvGraphicFramePr>
          <p:nvPr>
            <p:extLst>
              <p:ext uri="{D42A27DB-BD31-4B8C-83A1-F6EECF244321}">
                <p14:modId xmlns:p14="http://schemas.microsoft.com/office/powerpoint/2010/main" val="3088071299"/>
              </p:ext>
            </p:extLst>
          </p:nvPr>
        </p:nvGraphicFramePr>
        <p:xfrm>
          <a:off x="425957" y="1950006"/>
          <a:ext cx="7304367" cy="2503775"/>
        </p:xfrm>
        <a:graphic>
          <a:graphicData uri="http://schemas.openxmlformats.org/drawingml/2006/table">
            <a:tbl>
              <a:tblPr firstRow="1" firstCol="1" bandRow="1"/>
              <a:tblGrid>
                <a:gridCol w="1778795">
                  <a:extLst>
                    <a:ext uri="{9D8B030D-6E8A-4147-A177-3AD203B41FA5}">
                      <a16:colId xmlns:a16="http://schemas.microsoft.com/office/drawing/2014/main" val="2472462450"/>
                    </a:ext>
                  </a:extLst>
                </a:gridCol>
                <a:gridCol w="5525572">
                  <a:extLst>
                    <a:ext uri="{9D8B030D-6E8A-4147-A177-3AD203B41FA5}">
                      <a16:colId xmlns:a16="http://schemas.microsoft.com/office/drawing/2014/main" val="2641228907"/>
                    </a:ext>
                  </a:extLst>
                </a:gridCol>
              </a:tblGrid>
              <a:tr h="369140">
                <a:tc>
                  <a:txBody>
                    <a:bodyPr/>
                    <a:lstStyle/>
                    <a:p>
                      <a:pPr algn="r">
                        <a:spcAft>
                          <a:spcPts val="0"/>
                        </a:spcAft>
                      </a:pPr>
                      <a:r>
                        <a:rPr lang="en-GB" sz="2300" b="1"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2020</a:t>
                      </a:r>
                      <a:endParaRPr lang="en-GB" sz="1300" dirty="0">
                        <a:solidFill>
                          <a:srgbClr val="000000"/>
                        </a:solidFill>
                        <a:effectLst/>
                        <a:latin typeface="Arial Narrow" panose="020B0606020202030204" pitchFamily="34" charset="0"/>
                        <a:ea typeface="Times New Roman" panose="02020603050405020304" pitchFamily="18" charset="0"/>
                        <a:cs typeface="Segoe UI" panose="020B0502040204020203" pitchFamily="34" charset="0"/>
                      </a:endParaRPr>
                    </a:p>
                  </a:txBody>
                  <a:tcPr marL="83057" marR="83057" marT="0" marB="0" anchor="ctr">
                    <a:lnL>
                      <a:noFill/>
                    </a:lnL>
                    <a:lnR w="19050" cap="flat" cmpd="sng" algn="ctr">
                      <a:solidFill>
                        <a:srgbClr val="000000"/>
                      </a:solidFill>
                      <a:prstDash val="solid"/>
                      <a:round/>
                      <a:headEnd type="none" w="med" len="med"/>
                      <a:tailEnd type="none" w="med" len="med"/>
                    </a:lnR>
                    <a:lnT>
                      <a:noFill/>
                    </a:lnT>
                    <a:lnB w="12700" cap="flat" cmpd="sng" algn="ctr">
                      <a:solidFill>
                        <a:srgbClr val="A6A6A6"/>
                      </a:solidFill>
                      <a:prstDash val="solid"/>
                      <a:round/>
                      <a:headEnd type="none" w="med" len="med"/>
                      <a:tailEnd type="none" w="med" len="med"/>
                    </a:lnB>
                  </a:tcPr>
                </a:tc>
                <a:tc>
                  <a:txBody>
                    <a:bodyPr/>
                    <a:lstStyle/>
                    <a:p>
                      <a:pPr>
                        <a:spcAft>
                          <a:spcPts val="0"/>
                        </a:spcAft>
                        <a:tabLst>
                          <a:tab pos="4311650" algn="r"/>
                        </a:tabLst>
                      </a:pPr>
                      <a:r>
                        <a:rPr lang="en-GB" sz="2300" b="1"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2024</a:t>
                      </a:r>
                      <a:endParaRPr lang="en-GB" sz="1300" dirty="0">
                        <a:solidFill>
                          <a:srgbClr val="000000"/>
                        </a:solidFill>
                        <a:effectLst/>
                        <a:latin typeface="Arial Narrow" panose="020B0606020202030204" pitchFamily="34" charset="0"/>
                        <a:ea typeface="Times New Roman" panose="02020603050405020304" pitchFamily="18" charset="0"/>
                        <a:cs typeface="Segoe UI" panose="020B0502040204020203" pitchFamily="34" charset="0"/>
                      </a:endParaRPr>
                    </a:p>
                  </a:txBody>
                  <a:tcPr marL="83057" marR="83057" marT="0" marB="0" anchor="ctr">
                    <a:lnL w="19050" cap="flat" cmpd="sng" algn="ctr">
                      <a:solidFill>
                        <a:srgbClr val="000000"/>
                      </a:solidFill>
                      <a:prstDash val="solid"/>
                      <a:round/>
                      <a:headEnd type="none" w="med" len="med"/>
                      <a:tailEnd type="none" w="med" len="med"/>
                    </a:lnL>
                    <a:lnR>
                      <a:noFill/>
                    </a:lnR>
                    <a:lnT>
                      <a:noFill/>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726181760"/>
                  </a:ext>
                </a:extLst>
              </a:tr>
              <a:tr h="353775">
                <a:tc>
                  <a:txBody>
                    <a:bodyPr/>
                    <a:lstStyle/>
                    <a:p>
                      <a:pPr algn="r">
                        <a:spcAft>
                          <a:spcPts val="0"/>
                        </a:spcAft>
                      </a:pPr>
                      <a:r>
                        <a:rPr lang="en-GB" sz="2300" dirty="0">
                          <a:solidFill>
                            <a:srgbClr val="077086"/>
                          </a:solidFill>
                          <a:effectLst/>
                          <a:latin typeface="Arial Narrow" panose="020B0606020202030204" pitchFamily="34" charset="0"/>
                          <a:ea typeface="Times New Roman" panose="02020603050405020304" pitchFamily="18" charset="0"/>
                          <a:cs typeface="Arial" panose="020B0604020202020204" pitchFamily="34" charset="0"/>
                        </a:rPr>
                        <a:t>○●</a:t>
                      </a:r>
                      <a:r>
                        <a:rPr lang="en-GB" sz="2300" dirty="0">
                          <a:solidFill>
                            <a:srgbClr val="00B0F0"/>
                          </a:solidFill>
                          <a:effectLst/>
                          <a:latin typeface="Arial Narrow" panose="020B0606020202030204" pitchFamily="34" charset="0"/>
                          <a:ea typeface="Times New Roman" panose="02020603050405020304" pitchFamily="18" charset="0"/>
                          <a:cs typeface="Arial" panose="020B0604020202020204" pitchFamily="34" charset="0"/>
                        </a:rPr>
                        <a:t>●</a:t>
                      </a:r>
                      <a:endParaRPr lang="en-GB" sz="1300" dirty="0">
                        <a:solidFill>
                          <a:srgbClr val="000000"/>
                        </a:solidFill>
                        <a:effectLst/>
                        <a:latin typeface="Arial Narrow" panose="020B0606020202030204" pitchFamily="34" charset="0"/>
                        <a:ea typeface="Times New Roman" panose="02020603050405020304" pitchFamily="18" charset="0"/>
                        <a:cs typeface="Segoe UI" panose="020B0502040204020203" pitchFamily="34" charset="0"/>
                      </a:endParaRPr>
                    </a:p>
                  </a:txBody>
                  <a:tcPr marL="83057" marR="83057" marT="0" marB="0" anchor="ctr">
                    <a:lnL>
                      <a:noFill/>
                    </a:lnL>
                    <a:lnR w="19050" cap="flat" cmpd="sng" algn="ctr">
                      <a:solidFill>
                        <a:srgbClr val="000000"/>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spcAft>
                          <a:spcPts val="0"/>
                        </a:spcAft>
                        <a:tabLst>
                          <a:tab pos="4311650" algn="r"/>
                        </a:tabLst>
                      </a:pPr>
                      <a:r>
                        <a:rPr lang="en-GB" sz="2300" dirty="0">
                          <a:solidFill>
                            <a:srgbClr val="00B0F0"/>
                          </a:solidFill>
                          <a:effectLst/>
                          <a:latin typeface="Arial Narrow" panose="020B0606020202030204" pitchFamily="34" charset="0"/>
                          <a:ea typeface="Times New Roman" panose="02020603050405020304" pitchFamily="18" charset="0"/>
                          <a:cs typeface="Arial" panose="020B0604020202020204" pitchFamily="34" charset="0"/>
                        </a:rPr>
                        <a:t>●</a:t>
                      </a:r>
                      <a:r>
                        <a:rPr lang="en-GB" sz="2300" dirty="0">
                          <a:solidFill>
                            <a:srgbClr val="077086"/>
                          </a:solidFill>
                          <a:effectLst/>
                          <a:latin typeface="Arial Narrow" panose="020B0606020202030204" pitchFamily="34" charset="0"/>
                          <a:ea typeface="Times New Roman" panose="02020603050405020304" pitchFamily="18" charset="0"/>
                          <a:cs typeface="Arial" panose="020B0604020202020204" pitchFamily="34" charset="0"/>
                        </a:rPr>
                        <a:t>●●</a:t>
                      </a:r>
                      <a:r>
                        <a:rPr lang="en-GB" sz="1300" dirty="0">
                          <a:solidFill>
                            <a:srgbClr val="BFBFBF"/>
                          </a:solidFill>
                          <a:effectLst/>
                          <a:latin typeface="Arial Narrow" panose="020B0606020202030204" pitchFamily="34" charset="0"/>
                          <a:ea typeface="Times New Roman" panose="02020603050405020304" pitchFamily="18" charset="0"/>
                          <a:cs typeface="Segoe UI" panose="020B0502040204020203" pitchFamily="34" charset="0"/>
                        </a:rPr>
                        <a:t> 	</a:t>
                      </a:r>
                      <a:r>
                        <a:rPr lang="en-GB" sz="2000" dirty="0">
                          <a:solidFill>
                            <a:srgbClr val="808080"/>
                          </a:solidFill>
                          <a:effectLst/>
                          <a:latin typeface="Arial Narrow" panose="020B0606020202030204" pitchFamily="34" charset="0"/>
                          <a:ea typeface="Times New Roman" panose="02020603050405020304" pitchFamily="18" charset="0"/>
                          <a:cs typeface="Segoe UI" panose="020B0502040204020203" pitchFamily="34" charset="0"/>
                        </a:rPr>
                        <a:t>Directors</a:t>
                      </a:r>
                      <a:endParaRPr lang="en-GB" sz="1300" dirty="0">
                        <a:solidFill>
                          <a:srgbClr val="000000"/>
                        </a:solidFill>
                        <a:effectLst/>
                        <a:latin typeface="Arial Narrow" panose="020B0606020202030204" pitchFamily="34" charset="0"/>
                        <a:ea typeface="Times New Roman" panose="02020603050405020304" pitchFamily="18" charset="0"/>
                        <a:cs typeface="Segoe UI" panose="020B0502040204020203" pitchFamily="34" charset="0"/>
                      </a:endParaRPr>
                    </a:p>
                  </a:txBody>
                  <a:tcPr marL="83057" marR="83057" marT="0" marB="0" anchor="ctr">
                    <a:lnL w="19050" cap="flat" cmpd="sng" algn="ctr">
                      <a:solidFill>
                        <a:srgbClr val="000000"/>
                      </a:solidFill>
                      <a:prstDash val="solid"/>
                      <a:round/>
                      <a:headEnd type="none" w="med" len="med"/>
                      <a:tailEnd type="none" w="med" len="med"/>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22029436"/>
                  </a:ext>
                </a:extLst>
              </a:tr>
              <a:tr h="353775">
                <a:tc>
                  <a:txBody>
                    <a:bodyPr/>
                    <a:lstStyle/>
                    <a:p>
                      <a:pPr algn="r">
                        <a:spcAft>
                          <a:spcPts val="0"/>
                        </a:spcAft>
                      </a:pPr>
                      <a:r>
                        <a:rPr lang="en-GB" sz="2300" dirty="0">
                          <a:solidFill>
                            <a:srgbClr val="7030A0"/>
                          </a:solidFill>
                          <a:effectLst/>
                          <a:latin typeface="Arial Narrow" panose="020B0606020202030204" pitchFamily="34" charset="0"/>
                          <a:ea typeface="Times New Roman" panose="02020603050405020304" pitchFamily="18" charset="0"/>
                          <a:cs typeface="Arial" panose="020B0604020202020204" pitchFamily="34" charset="0"/>
                        </a:rPr>
                        <a:t>●●</a:t>
                      </a:r>
                      <a:r>
                        <a:rPr lang="en-GB" sz="2300" dirty="0">
                          <a:gradFill>
                            <a:gsLst>
                              <a:gs pos="0">
                                <a:srgbClr val="5F5F5F"/>
                              </a:gs>
                              <a:gs pos="50000">
                                <a:srgbClr val="8B8B8B"/>
                              </a:gs>
                              <a:gs pos="100000">
                                <a:srgbClr val="A6A6A6"/>
                              </a:gs>
                            </a:gsLst>
                            <a:lin ang="10800000" scaled="0"/>
                          </a:gradFill>
                          <a:effectLst/>
                          <a:latin typeface="Arial Narrow" panose="020B0606020202030204" pitchFamily="34" charset="0"/>
                          <a:ea typeface="Times New Roman" panose="02020603050405020304" pitchFamily="18" charset="0"/>
                          <a:cs typeface="Arial" panose="020B0604020202020204" pitchFamily="34" charset="0"/>
                        </a:rPr>
                        <a:t>●</a:t>
                      </a:r>
                      <a:r>
                        <a:rPr lang="en-GB" sz="23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a:t>
                      </a:r>
                      <a:r>
                        <a:rPr lang="en-GB" sz="2300" dirty="0">
                          <a:solidFill>
                            <a:srgbClr val="FFC000"/>
                          </a:solidFill>
                          <a:effectLst/>
                          <a:latin typeface="Arial Narrow" panose="020B0606020202030204" pitchFamily="34" charset="0"/>
                          <a:ea typeface="Times New Roman" panose="02020603050405020304" pitchFamily="18" charset="0"/>
                          <a:cs typeface="Arial" panose="020B0604020202020204" pitchFamily="34" charset="0"/>
                        </a:rPr>
                        <a:t>●●</a:t>
                      </a:r>
                      <a:r>
                        <a:rPr lang="en-GB" sz="2300" dirty="0">
                          <a:solidFill>
                            <a:srgbClr val="990033"/>
                          </a:solidFill>
                          <a:effectLst/>
                          <a:latin typeface="Arial Narrow" panose="020B0606020202030204" pitchFamily="34" charset="0"/>
                          <a:ea typeface="Times New Roman" panose="02020603050405020304" pitchFamily="18" charset="0"/>
                          <a:cs typeface="Arial" panose="020B0604020202020204" pitchFamily="34" charset="0"/>
                        </a:rPr>
                        <a:t>●</a:t>
                      </a:r>
                      <a:r>
                        <a:rPr lang="en-GB" sz="2300" dirty="0">
                          <a:solidFill>
                            <a:srgbClr val="077086"/>
                          </a:solidFill>
                          <a:effectLst/>
                          <a:latin typeface="Arial Narrow" panose="020B0606020202030204" pitchFamily="34" charset="0"/>
                          <a:ea typeface="Times New Roman" panose="02020603050405020304" pitchFamily="18" charset="0"/>
                          <a:cs typeface="Arial" panose="020B0604020202020204" pitchFamily="34" charset="0"/>
                        </a:rPr>
                        <a:t>●●</a:t>
                      </a:r>
                      <a:endParaRPr lang="en-GB" sz="1300" dirty="0">
                        <a:solidFill>
                          <a:srgbClr val="000000"/>
                        </a:solidFill>
                        <a:effectLst/>
                        <a:latin typeface="Arial Narrow" panose="020B0606020202030204" pitchFamily="34" charset="0"/>
                        <a:ea typeface="Times New Roman" panose="02020603050405020304" pitchFamily="18" charset="0"/>
                        <a:cs typeface="Segoe UI" panose="020B0502040204020203" pitchFamily="34" charset="0"/>
                      </a:endParaRPr>
                    </a:p>
                  </a:txBody>
                  <a:tcPr marL="83057" marR="83057" marT="0" marB="0" anchor="ctr">
                    <a:lnL>
                      <a:noFill/>
                    </a:lnL>
                    <a:lnR w="19050" cap="flat" cmpd="sng" algn="ctr">
                      <a:solidFill>
                        <a:srgbClr val="000000"/>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spcAft>
                          <a:spcPts val="0"/>
                        </a:spcAft>
                        <a:tabLst>
                          <a:tab pos="4311650" algn="r"/>
                        </a:tabLst>
                      </a:pPr>
                      <a:r>
                        <a:rPr lang="en-GB" sz="2300" dirty="0">
                          <a:solidFill>
                            <a:srgbClr val="077086"/>
                          </a:solidFill>
                          <a:effectLst/>
                          <a:latin typeface="Arial Narrow" panose="020B0606020202030204" pitchFamily="34" charset="0"/>
                          <a:ea typeface="Times New Roman" panose="02020603050405020304" pitchFamily="18" charset="0"/>
                          <a:cs typeface="Arial" panose="020B0604020202020204" pitchFamily="34" charset="0"/>
                        </a:rPr>
                        <a:t>●●●</a:t>
                      </a:r>
                      <a:r>
                        <a:rPr lang="en-GB" sz="2300" dirty="0">
                          <a:solidFill>
                            <a:srgbClr val="FFC000"/>
                          </a:solidFill>
                          <a:effectLst/>
                          <a:latin typeface="Arial Narrow" panose="020B0606020202030204" pitchFamily="34" charset="0"/>
                          <a:ea typeface="Times New Roman" panose="02020603050405020304" pitchFamily="18" charset="0"/>
                          <a:cs typeface="Arial" panose="020B0604020202020204" pitchFamily="34" charset="0"/>
                        </a:rPr>
                        <a:t>●●</a:t>
                      </a:r>
                      <a:r>
                        <a:rPr lang="en-GB" sz="2300" dirty="0">
                          <a:solidFill>
                            <a:srgbClr val="7030A0"/>
                          </a:solidFill>
                          <a:effectLst/>
                          <a:latin typeface="Arial Narrow" panose="020B0606020202030204" pitchFamily="34" charset="0"/>
                          <a:ea typeface="Times New Roman" panose="02020603050405020304" pitchFamily="18" charset="0"/>
                          <a:cs typeface="Arial" panose="020B0604020202020204" pitchFamily="34" charset="0"/>
                        </a:rPr>
                        <a:t>●●</a:t>
                      </a:r>
                      <a:r>
                        <a:rPr lang="en-GB" sz="2300" dirty="0">
                          <a:gradFill>
                            <a:gsLst>
                              <a:gs pos="0">
                                <a:srgbClr val="5F5F5F"/>
                              </a:gs>
                              <a:gs pos="50000">
                                <a:srgbClr val="8B8B8B"/>
                              </a:gs>
                              <a:gs pos="100000">
                                <a:srgbClr val="A6A6A6"/>
                              </a:gs>
                            </a:gsLst>
                            <a:lin ang="10800000" scaled="0"/>
                          </a:gradFill>
                          <a:effectLst/>
                          <a:latin typeface="Arial Narrow" panose="020B0606020202030204" pitchFamily="34" charset="0"/>
                          <a:ea typeface="Times New Roman" panose="02020603050405020304" pitchFamily="18" charset="0"/>
                          <a:cs typeface="Arial" panose="020B0604020202020204" pitchFamily="34" charset="0"/>
                        </a:rPr>
                        <a:t>●</a:t>
                      </a:r>
                      <a:r>
                        <a:rPr lang="en-GB" sz="2300" dirty="0">
                          <a:solidFill>
                            <a:srgbClr val="990033"/>
                          </a:solidFill>
                          <a:effectLst/>
                          <a:latin typeface="Arial Narrow" panose="020B0606020202030204" pitchFamily="34" charset="0"/>
                          <a:ea typeface="Times New Roman" panose="02020603050405020304" pitchFamily="18" charset="0"/>
                          <a:cs typeface="Arial" panose="020B0604020202020204" pitchFamily="34" charset="0"/>
                        </a:rPr>
                        <a:t>●</a:t>
                      </a:r>
                      <a:r>
                        <a:rPr lang="en-GB" sz="23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a:t>
                      </a:r>
                      <a:r>
                        <a:rPr lang="en-GB" sz="2300" dirty="0">
                          <a:solidFill>
                            <a:srgbClr val="5C8033"/>
                          </a:solidFill>
                          <a:effectLst/>
                          <a:latin typeface="Arial Narrow" panose="020B0606020202030204" pitchFamily="34" charset="0"/>
                          <a:ea typeface="Times New Roman" panose="02020603050405020304" pitchFamily="18" charset="0"/>
                          <a:cs typeface="Arial" panose="020B0604020202020204" pitchFamily="34" charset="0"/>
                        </a:rPr>
                        <a:t>●</a:t>
                      </a:r>
                      <a:r>
                        <a:rPr lang="en-GB" sz="2300" dirty="0">
                          <a:solidFill>
                            <a:srgbClr val="33CC33"/>
                          </a:solidFill>
                          <a:effectLst/>
                          <a:latin typeface="Arial Narrow" panose="020B0606020202030204" pitchFamily="34" charset="0"/>
                          <a:ea typeface="Times New Roman" panose="02020603050405020304" pitchFamily="18" charset="0"/>
                          <a:cs typeface="Arial" panose="020B0604020202020204" pitchFamily="34" charset="0"/>
                        </a:rPr>
                        <a:t>●</a:t>
                      </a:r>
                      <a:r>
                        <a:rPr lang="en-GB" sz="1300" dirty="0">
                          <a:solidFill>
                            <a:srgbClr val="33CC33"/>
                          </a:solidFill>
                          <a:effectLst/>
                          <a:latin typeface="Arial Narrow" panose="020B0606020202030204" pitchFamily="34" charset="0"/>
                          <a:ea typeface="Times New Roman" panose="02020603050405020304" pitchFamily="18" charset="0"/>
                          <a:cs typeface="Segoe UI" panose="020B0502040204020203" pitchFamily="34" charset="0"/>
                        </a:rPr>
                        <a:t> </a:t>
                      </a:r>
                      <a:r>
                        <a:rPr lang="en-GB" sz="1300" dirty="0">
                          <a:solidFill>
                            <a:srgbClr val="BFBFBF"/>
                          </a:solidFill>
                          <a:effectLst/>
                          <a:latin typeface="Arial Narrow" panose="020B0606020202030204" pitchFamily="34" charset="0"/>
                          <a:ea typeface="Times New Roman" panose="02020603050405020304" pitchFamily="18" charset="0"/>
                          <a:cs typeface="Segoe UI" panose="020B0502040204020203" pitchFamily="34" charset="0"/>
                        </a:rPr>
                        <a:t>	</a:t>
                      </a:r>
                      <a:r>
                        <a:rPr lang="en-GB" sz="2000" dirty="0">
                          <a:solidFill>
                            <a:srgbClr val="808080"/>
                          </a:solidFill>
                          <a:effectLst/>
                          <a:latin typeface="Arial Narrow" panose="020B0606020202030204" pitchFamily="34" charset="0"/>
                          <a:ea typeface="Times New Roman" panose="02020603050405020304" pitchFamily="18" charset="0"/>
                          <a:cs typeface="Segoe UI" panose="020B0502040204020203" pitchFamily="34" charset="0"/>
                        </a:rPr>
                        <a:t>Co-Investigators</a:t>
                      </a:r>
                      <a:endParaRPr lang="en-GB" sz="1300" dirty="0">
                        <a:solidFill>
                          <a:srgbClr val="000000"/>
                        </a:solidFill>
                        <a:effectLst/>
                        <a:latin typeface="Arial Narrow" panose="020B0606020202030204" pitchFamily="34" charset="0"/>
                        <a:ea typeface="Times New Roman" panose="02020603050405020304" pitchFamily="18" charset="0"/>
                        <a:cs typeface="Segoe UI" panose="020B0502040204020203" pitchFamily="34" charset="0"/>
                      </a:endParaRPr>
                    </a:p>
                  </a:txBody>
                  <a:tcPr marL="83057" marR="83057" marT="0" marB="0" anchor="ctr">
                    <a:lnL w="19050" cap="flat" cmpd="sng" algn="ctr">
                      <a:solidFill>
                        <a:srgbClr val="000000"/>
                      </a:solidFill>
                      <a:prstDash val="solid"/>
                      <a:round/>
                      <a:headEnd type="none" w="med" len="med"/>
                      <a:tailEnd type="none" w="med" len="med"/>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58943723"/>
                  </a:ext>
                </a:extLst>
              </a:tr>
              <a:tr h="353775">
                <a:tc>
                  <a:txBody>
                    <a:bodyPr/>
                    <a:lstStyle/>
                    <a:p>
                      <a:pPr algn="r">
                        <a:spcAft>
                          <a:spcPts val="0"/>
                        </a:spcAft>
                      </a:pPr>
                      <a:r>
                        <a:rPr lang="en-GB" sz="2300" dirty="0">
                          <a:solidFill>
                            <a:srgbClr val="A6A6A6"/>
                          </a:solidFill>
                          <a:effectLst/>
                          <a:latin typeface="Arial Narrow" panose="020B0606020202030204" pitchFamily="34" charset="0"/>
                          <a:ea typeface="Times New Roman" panose="02020603050405020304" pitchFamily="18" charset="0"/>
                          <a:cs typeface="Arial" panose="020B0604020202020204" pitchFamily="34" charset="0"/>
                        </a:rPr>
                        <a:t>○</a:t>
                      </a:r>
                      <a:r>
                        <a:rPr lang="en-GB" sz="2300" dirty="0">
                          <a:solidFill>
                            <a:srgbClr val="FFC000"/>
                          </a:solidFill>
                          <a:effectLst/>
                          <a:latin typeface="Arial Narrow" panose="020B0606020202030204" pitchFamily="34" charset="0"/>
                          <a:ea typeface="Times New Roman" panose="02020603050405020304" pitchFamily="18" charset="0"/>
                          <a:cs typeface="Arial" panose="020B0604020202020204" pitchFamily="34" charset="0"/>
                        </a:rPr>
                        <a:t>○</a:t>
                      </a:r>
                      <a:r>
                        <a:rPr lang="en-GB" sz="2300" dirty="0">
                          <a:solidFill>
                            <a:srgbClr val="83A244"/>
                          </a:solidFill>
                          <a:effectLst/>
                          <a:latin typeface="Arial Narrow" panose="020B0606020202030204" pitchFamily="34" charset="0"/>
                          <a:ea typeface="Times New Roman" panose="02020603050405020304" pitchFamily="18" charset="0"/>
                          <a:cs typeface="Arial" panose="020B0604020202020204" pitchFamily="34" charset="0"/>
                        </a:rPr>
                        <a:t>○</a:t>
                      </a:r>
                      <a:r>
                        <a:rPr lang="en-GB" sz="2300" dirty="0">
                          <a:solidFill>
                            <a:srgbClr val="077086"/>
                          </a:solidFill>
                          <a:effectLst/>
                          <a:latin typeface="Arial Narrow" panose="020B0606020202030204" pitchFamily="34" charset="0"/>
                          <a:ea typeface="Times New Roman" panose="02020603050405020304" pitchFamily="18" charset="0"/>
                          <a:cs typeface="Arial" panose="020B0604020202020204" pitchFamily="34" charset="0"/>
                        </a:rPr>
                        <a:t>○●</a:t>
                      </a:r>
                      <a:endParaRPr lang="en-GB" sz="1300" dirty="0">
                        <a:solidFill>
                          <a:srgbClr val="000000"/>
                        </a:solidFill>
                        <a:effectLst/>
                        <a:latin typeface="Arial Narrow" panose="020B0606020202030204" pitchFamily="34" charset="0"/>
                        <a:ea typeface="Times New Roman" panose="02020603050405020304" pitchFamily="18" charset="0"/>
                        <a:cs typeface="Segoe UI" panose="020B0502040204020203" pitchFamily="34" charset="0"/>
                      </a:endParaRPr>
                    </a:p>
                  </a:txBody>
                  <a:tcPr marL="83057" marR="83057" marT="0" marB="0" anchor="ctr">
                    <a:lnL>
                      <a:noFill/>
                    </a:lnL>
                    <a:lnR w="19050" cap="flat" cmpd="sng" algn="ctr">
                      <a:solidFill>
                        <a:srgbClr val="000000"/>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spcAft>
                          <a:spcPts val="0"/>
                        </a:spcAft>
                        <a:tabLst>
                          <a:tab pos="4311650" algn="r"/>
                        </a:tabLst>
                      </a:pPr>
                      <a:r>
                        <a:rPr lang="en-GB" sz="2300" dirty="0">
                          <a:solidFill>
                            <a:srgbClr val="077086"/>
                          </a:solidFill>
                          <a:effectLst/>
                          <a:latin typeface="Arial Narrow" panose="020B0606020202030204" pitchFamily="34" charset="0"/>
                          <a:ea typeface="Times New Roman" panose="02020603050405020304" pitchFamily="18" charset="0"/>
                          <a:cs typeface="Arial" panose="020B0604020202020204" pitchFamily="34" charset="0"/>
                        </a:rPr>
                        <a:t>●●●●</a:t>
                      </a:r>
                      <a:r>
                        <a:rPr lang="en-GB" sz="2300" dirty="0">
                          <a:solidFill>
                            <a:srgbClr val="FFC000"/>
                          </a:solidFill>
                          <a:effectLst/>
                          <a:latin typeface="Arial Narrow" panose="020B0606020202030204" pitchFamily="34" charset="0"/>
                          <a:ea typeface="Times New Roman" panose="02020603050405020304" pitchFamily="18" charset="0"/>
                          <a:cs typeface="Arial" panose="020B0604020202020204" pitchFamily="34" charset="0"/>
                        </a:rPr>
                        <a:t>●</a:t>
                      </a:r>
                      <a:r>
                        <a:rPr lang="en-GB" sz="2300" dirty="0">
                          <a:gradFill>
                            <a:gsLst>
                              <a:gs pos="0">
                                <a:srgbClr val="5F5F5F"/>
                              </a:gs>
                              <a:gs pos="50000">
                                <a:srgbClr val="8B8B8B"/>
                              </a:gs>
                              <a:gs pos="100000">
                                <a:srgbClr val="A6A6A6"/>
                              </a:gs>
                            </a:gsLst>
                            <a:path path="rect">
                              <a:fillToRect l="100000" t="100000"/>
                            </a:path>
                          </a:gradFill>
                          <a:effectLst/>
                          <a:latin typeface="Arial Narrow" panose="020B0606020202030204" pitchFamily="34" charset="0"/>
                          <a:ea typeface="Times New Roman" panose="02020603050405020304" pitchFamily="18" charset="0"/>
                          <a:cs typeface="Arial" panose="020B0604020202020204" pitchFamily="34" charset="0"/>
                        </a:rPr>
                        <a:t>●●●</a:t>
                      </a:r>
                      <a:r>
                        <a:rPr lang="en-GB" sz="2300" dirty="0">
                          <a:solidFill>
                            <a:srgbClr val="5C8033"/>
                          </a:solidFill>
                          <a:effectLst/>
                          <a:latin typeface="Arial Narrow" panose="020B0606020202030204" pitchFamily="34" charset="0"/>
                          <a:ea typeface="Times New Roman" panose="02020603050405020304" pitchFamily="18" charset="0"/>
                          <a:cs typeface="Arial" panose="020B0604020202020204" pitchFamily="34" charset="0"/>
                        </a:rPr>
                        <a:t>●</a:t>
                      </a:r>
                      <a:r>
                        <a:rPr lang="en-GB" sz="1300" dirty="0">
                          <a:solidFill>
                            <a:srgbClr val="BFBFBF"/>
                          </a:solidFill>
                          <a:effectLst/>
                          <a:latin typeface="Arial Narrow" panose="020B0606020202030204" pitchFamily="34" charset="0"/>
                          <a:ea typeface="Times New Roman" panose="02020603050405020304" pitchFamily="18" charset="0"/>
                          <a:cs typeface="Segoe UI" panose="020B0502040204020203" pitchFamily="34" charset="0"/>
                        </a:rPr>
                        <a:t> </a:t>
                      </a:r>
                      <a:r>
                        <a:rPr lang="en-GB" sz="2300" dirty="0">
                          <a:solidFill>
                            <a:srgbClr val="077086"/>
                          </a:solidFill>
                          <a:effectLst/>
                          <a:latin typeface="Arial Narrow" panose="020B0606020202030204" pitchFamily="34" charset="0"/>
                          <a:ea typeface="Times New Roman" panose="02020603050405020304" pitchFamily="18" charset="0"/>
                          <a:cs typeface="Arial" panose="020B0604020202020204" pitchFamily="34" charset="0"/>
                        </a:rPr>
                        <a:t>●</a:t>
                      </a:r>
                      <a:r>
                        <a:rPr lang="en-GB" sz="2400" dirty="0">
                          <a:solidFill>
                            <a:srgbClr val="B17AFC"/>
                          </a:solidFill>
                          <a:effectLst/>
                          <a:latin typeface="Arial Narrow" panose="020B0606020202030204" pitchFamily="34" charset="0"/>
                          <a:ea typeface="Times New Roman" panose="02020603050405020304" pitchFamily="18" charset="0"/>
                          <a:cs typeface="Arial" panose="020B0604020202020204" pitchFamily="34" charset="0"/>
                        </a:rPr>
                        <a:t>●</a:t>
                      </a:r>
                      <a:r>
                        <a:rPr lang="en-GB" sz="1300" dirty="0">
                          <a:solidFill>
                            <a:srgbClr val="BFBFBF"/>
                          </a:solidFill>
                          <a:effectLst/>
                          <a:latin typeface="Arial Narrow" panose="020B0606020202030204" pitchFamily="34" charset="0"/>
                          <a:ea typeface="Times New Roman" panose="02020603050405020304" pitchFamily="18" charset="0"/>
                          <a:cs typeface="Segoe UI" panose="020B0502040204020203" pitchFamily="34" charset="0"/>
                        </a:rPr>
                        <a:t>	</a:t>
                      </a:r>
                      <a:r>
                        <a:rPr lang="en-GB" sz="2000" dirty="0">
                          <a:solidFill>
                            <a:srgbClr val="808080"/>
                          </a:solidFill>
                          <a:effectLst/>
                          <a:latin typeface="Arial Narrow" panose="020B0606020202030204" pitchFamily="34" charset="0"/>
                          <a:ea typeface="Times New Roman" panose="02020603050405020304" pitchFamily="18" charset="0"/>
                          <a:cs typeface="Segoe UI" panose="020B0502040204020203" pitchFamily="34" charset="0"/>
                        </a:rPr>
                        <a:t>Fellows</a:t>
                      </a:r>
                      <a:endParaRPr lang="en-GB" sz="1300" dirty="0">
                        <a:solidFill>
                          <a:srgbClr val="000000"/>
                        </a:solidFill>
                        <a:effectLst/>
                        <a:latin typeface="Arial Narrow" panose="020B0606020202030204" pitchFamily="34" charset="0"/>
                        <a:ea typeface="Times New Roman" panose="02020603050405020304" pitchFamily="18" charset="0"/>
                        <a:cs typeface="Segoe UI" panose="020B0502040204020203" pitchFamily="34" charset="0"/>
                      </a:endParaRPr>
                    </a:p>
                  </a:txBody>
                  <a:tcPr marL="83057" marR="83057" marT="0" marB="0" anchor="ctr">
                    <a:lnL w="19050" cap="flat" cmpd="sng" algn="ctr">
                      <a:solidFill>
                        <a:srgbClr val="000000"/>
                      </a:solidFill>
                      <a:prstDash val="solid"/>
                      <a:round/>
                      <a:headEnd type="none" w="med" len="med"/>
                      <a:tailEnd type="none" w="med" len="med"/>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947720018"/>
                  </a:ext>
                </a:extLst>
              </a:tr>
              <a:tr h="353775">
                <a:tc>
                  <a:txBody>
                    <a:bodyPr/>
                    <a:lstStyle/>
                    <a:p>
                      <a:pPr algn="r">
                        <a:spcAft>
                          <a:spcPts val="0"/>
                        </a:spcAft>
                      </a:pPr>
                      <a:r>
                        <a:rPr lang="en-GB" sz="1300" dirty="0">
                          <a:solidFill>
                            <a:srgbClr val="000000"/>
                          </a:solidFill>
                          <a:effectLst/>
                          <a:latin typeface="Arial Narrow" panose="020B0606020202030204" pitchFamily="34" charset="0"/>
                          <a:ea typeface="Times New Roman" panose="02020603050405020304" pitchFamily="18" charset="0"/>
                          <a:cs typeface="Segoe UI" panose="020B0502040204020203" pitchFamily="34" charset="0"/>
                        </a:rPr>
                        <a:t> </a:t>
                      </a:r>
                    </a:p>
                  </a:txBody>
                  <a:tcPr marL="83057" marR="83057" marT="0" marB="0" anchor="ctr">
                    <a:lnL>
                      <a:noFill/>
                    </a:lnL>
                    <a:lnR w="19050" cap="flat" cmpd="sng" algn="ctr">
                      <a:solidFill>
                        <a:srgbClr val="000000"/>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spcAft>
                          <a:spcPts val="0"/>
                        </a:spcAft>
                        <a:tabLst>
                          <a:tab pos="4311650" algn="r"/>
                        </a:tabLst>
                      </a:pPr>
                      <a:r>
                        <a:rPr lang="en-GB" sz="2300" dirty="0">
                          <a:solidFill>
                            <a:srgbClr val="00B0F0"/>
                          </a:solidFill>
                          <a:effectLst/>
                          <a:latin typeface="Arial Narrow" panose="020B0606020202030204" pitchFamily="34" charset="0"/>
                          <a:ea typeface="Times New Roman" panose="02020603050405020304" pitchFamily="18" charset="0"/>
                          <a:cs typeface="Arial" panose="020B0604020202020204" pitchFamily="34" charset="0"/>
                        </a:rPr>
                        <a:t>●</a:t>
                      </a:r>
                      <a:r>
                        <a:rPr lang="en-GB" sz="2300" dirty="0">
                          <a:solidFill>
                            <a:srgbClr val="077086"/>
                          </a:solidFill>
                          <a:effectLst/>
                          <a:latin typeface="Arial Narrow" panose="020B0606020202030204" pitchFamily="34" charset="0"/>
                          <a:ea typeface="Times New Roman" panose="02020603050405020304" pitchFamily="18" charset="0"/>
                          <a:cs typeface="Arial" panose="020B0604020202020204" pitchFamily="34" charset="0"/>
                        </a:rPr>
                        <a:t>●●●●●●</a:t>
                      </a:r>
                      <a:r>
                        <a:rPr lang="en-GB" sz="1300" dirty="0">
                          <a:solidFill>
                            <a:srgbClr val="BFBFBF"/>
                          </a:solidFill>
                          <a:effectLst/>
                          <a:latin typeface="Arial Narrow" panose="020B0606020202030204" pitchFamily="34" charset="0"/>
                          <a:ea typeface="Times New Roman" panose="02020603050405020304" pitchFamily="18" charset="0"/>
                          <a:cs typeface="Segoe UI" panose="020B0502040204020203" pitchFamily="34" charset="0"/>
                        </a:rPr>
                        <a:t> 	</a:t>
                      </a:r>
                      <a:r>
                        <a:rPr lang="en-GB" sz="2000" dirty="0">
                          <a:solidFill>
                            <a:srgbClr val="808080"/>
                          </a:solidFill>
                          <a:effectLst/>
                          <a:latin typeface="Arial Narrow" panose="020B0606020202030204" pitchFamily="34" charset="0"/>
                          <a:ea typeface="Times New Roman" panose="02020603050405020304" pitchFamily="18" charset="0"/>
                          <a:cs typeface="Segoe UI" panose="020B0502040204020203" pitchFamily="34" charset="0"/>
                        </a:rPr>
                        <a:t>Researchers</a:t>
                      </a:r>
                      <a:endParaRPr lang="en-GB" sz="1300" dirty="0">
                        <a:solidFill>
                          <a:srgbClr val="000000"/>
                        </a:solidFill>
                        <a:effectLst/>
                        <a:latin typeface="Arial Narrow" panose="020B0606020202030204" pitchFamily="34" charset="0"/>
                        <a:ea typeface="Times New Roman" panose="02020603050405020304" pitchFamily="18" charset="0"/>
                        <a:cs typeface="Segoe UI" panose="020B0502040204020203" pitchFamily="34" charset="0"/>
                      </a:endParaRPr>
                    </a:p>
                  </a:txBody>
                  <a:tcPr marL="83057" marR="83057" marT="0" marB="0" anchor="ctr">
                    <a:lnL w="19050" cap="flat" cmpd="sng" algn="ctr">
                      <a:solidFill>
                        <a:srgbClr val="000000"/>
                      </a:solidFill>
                      <a:prstDash val="solid"/>
                      <a:round/>
                      <a:headEnd type="none" w="med" len="med"/>
                      <a:tailEnd type="none" w="med" len="med"/>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570688928"/>
                  </a:ext>
                </a:extLst>
              </a:tr>
              <a:tr h="353775">
                <a:tc>
                  <a:txBody>
                    <a:bodyPr/>
                    <a:lstStyle/>
                    <a:p>
                      <a:pPr algn="r">
                        <a:spcAft>
                          <a:spcPts val="0"/>
                        </a:spcAft>
                      </a:pPr>
                      <a:r>
                        <a:rPr lang="en-GB" sz="2300" dirty="0">
                          <a:solidFill>
                            <a:srgbClr val="077086"/>
                          </a:solidFill>
                          <a:effectLst/>
                          <a:latin typeface="Arial Narrow" panose="020B0606020202030204" pitchFamily="34" charset="0"/>
                          <a:ea typeface="Times New Roman" panose="02020603050405020304" pitchFamily="18" charset="0"/>
                          <a:cs typeface="Arial" panose="020B0604020202020204" pitchFamily="34" charset="0"/>
                        </a:rPr>
                        <a:t>○○</a:t>
                      </a:r>
                      <a:endParaRPr lang="en-GB" sz="1300" dirty="0">
                        <a:solidFill>
                          <a:srgbClr val="000000"/>
                        </a:solidFill>
                        <a:effectLst/>
                        <a:latin typeface="Arial Narrow" panose="020B0606020202030204" pitchFamily="34" charset="0"/>
                        <a:ea typeface="Times New Roman" panose="02020603050405020304" pitchFamily="18" charset="0"/>
                        <a:cs typeface="Segoe UI" panose="020B0502040204020203" pitchFamily="34" charset="0"/>
                      </a:endParaRPr>
                    </a:p>
                  </a:txBody>
                  <a:tcPr marL="83057" marR="83057" marT="0" marB="0" anchor="ctr">
                    <a:lnL>
                      <a:noFill/>
                    </a:lnL>
                    <a:lnR w="19050" cap="flat" cmpd="sng" algn="ctr">
                      <a:solidFill>
                        <a:srgbClr val="000000"/>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spcAft>
                          <a:spcPts val="0"/>
                        </a:spcAft>
                        <a:tabLst>
                          <a:tab pos="4311650" algn="r"/>
                        </a:tabLst>
                      </a:pPr>
                      <a:r>
                        <a:rPr lang="en-GB" sz="2300" dirty="0">
                          <a:solidFill>
                            <a:srgbClr val="077086"/>
                          </a:solidFill>
                          <a:effectLst/>
                          <a:latin typeface="Arial Narrow" panose="020B0606020202030204" pitchFamily="34" charset="0"/>
                          <a:ea typeface="Times New Roman" panose="02020603050405020304" pitchFamily="18" charset="0"/>
                          <a:cs typeface="Arial" panose="020B0604020202020204" pitchFamily="34" charset="0"/>
                        </a:rPr>
                        <a:t>●●○</a:t>
                      </a:r>
                      <a:r>
                        <a:rPr lang="en-GB" sz="2300" dirty="0">
                          <a:solidFill>
                            <a:srgbClr val="00B0F0"/>
                          </a:solidFill>
                          <a:effectLst/>
                          <a:latin typeface="Wingdings 2" panose="05020102010507070707" pitchFamily="18" charset="2"/>
                          <a:ea typeface="Times New Roman" panose="02020603050405020304" pitchFamily="18" charset="0"/>
                          <a:cs typeface="Arial" panose="020B0604020202020204" pitchFamily="34" charset="0"/>
                        </a:rPr>
                        <a:t> 	</a:t>
                      </a:r>
                      <a:r>
                        <a:rPr lang="en-GB" sz="2000" dirty="0">
                          <a:solidFill>
                            <a:srgbClr val="808080"/>
                          </a:solidFill>
                          <a:effectLst/>
                          <a:latin typeface="Arial Narrow" panose="020B0606020202030204" pitchFamily="34" charset="0"/>
                          <a:ea typeface="Times New Roman" panose="02020603050405020304" pitchFamily="18" charset="0"/>
                          <a:cs typeface="Segoe UI" panose="020B0502040204020203" pitchFamily="34" charset="0"/>
                        </a:rPr>
                        <a:t>Programme Team</a:t>
                      </a:r>
                      <a:endParaRPr lang="en-GB" sz="1300" dirty="0">
                        <a:solidFill>
                          <a:srgbClr val="000000"/>
                        </a:solidFill>
                        <a:effectLst/>
                        <a:latin typeface="Arial Narrow" panose="020B0606020202030204" pitchFamily="34" charset="0"/>
                        <a:ea typeface="Times New Roman" panose="02020603050405020304" pitchFamily="18" charset="0"/>
                        <a:cs typeface="Segoe UI" panose="020B0502040204020203" pitchFamily="34" charset="0"/>
                      </a:endParaRPr>
                    </a:p>
                  </a:txBody>
                  <a:tcPr marL="83057" marR="83057" marT="0" marB="0" anchor="ctr">
                    <a:lnL w="19050" cap="flat" cmpd="sng" algn="ctr">
                      <a:solidFill>
                        <a:srgbClr val="000000"/>
                      </a:solidFill>
                      <a:prstDash val="solid"/>
                      <a:round/>
                      <a:headEnd type="none" w="med" len="med"/>
                      <a:tailEnd type="none" w="med" len="med"/>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758749963"/>
                  </a:ext>
                </a:extLst>
              </a:tr>
              <a:tr h="353775">
                <a:tc>
                  <a:txBody>
                    <a:bodyPr/>
                    <a:lstStyle/>
                    <a:p>
                      <a:pPr algn="r">
                        <a:spcAft>
                          <a:spcPts val="0"/>
                        </a:spcAft>
                      </a:pPr>
                      <a:r>
                        <a:rPr lang="en-GB" sz="2300" dirty="0">
                          <a:solidFill>
                            <a:srgbClr val="0000FF"/>
                          </a:solidFill>
                          <a:effectLst/>
                          <a:latin typeface="Arial Narrow" panose="020B0606020202030204" pitchFamily="34" charset="0"/>
                          <a:ea typeface="Times New Roman" panose="02020603050405020304" pitchFamily="18" charset="0"/>
                          <a:cs typeface="Arial" panose="020B0604020202020204" pitchFamily="34" charset="0"/>
                        </a:rPr>
                        <a:t>○○○○○○○○○</a:t>
                      </a:r>
                      <a:endParaRPr lang="en-GB" sz="1300" dirty="0">
                        <a:solidFill>
                          <a:srgbClr val="000000"/>
                        </a:solidFill>
                        <a:effectLst/>
                        <a:latin typeface="Arial Narrow" panose="020B0606020202030204" pitchFamily="34" charset="0"/>
                        <a:ea typeface="Times New Roman" panose="02020603050405020304" pitchFamily="18" charset="0"/>
                        <a:cs typeface="Segoe UI" panose="020B0502040204020203" pitchFamily="34" charset="0"/>
                      </a:endParaRPr>
                    </a:p>
                  </a:txBody>
                  <a:tcPr marL="83057" marR="83057" marT="0" marB="0" anchor="ctr">
                    <a:lnL>
                      <a:noFill/>
                    </a:lnL>
                    <a:lnR w="19050" cap="flat" cmpd="sng" algn="ctr">
                      <a:solidFill>
                        <a:srgbClr val="000000"/>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spcAft>
                          <a:spcPts val="0"/>
                        </a:spcAft>
                        <a:tabLst>
                          <a:tab pos="4311650" algn="r"/>
                        </a:tabLst>
                      </a:pPr>
                      <a:r>
                        <a:rPr lang="en-GB" sz="2300" dirty="0">
                          <a:solidFill>
                            <a:srgbClr val="077086"/>
                          </a:solidFill>
                          <a:effectLst/>
                          <a:latin typeface="Arial Narrow" panose="020B0606020202030204" pitchFamily="34" charset="0"/>
                          <a:ea typeface="Times New Roman" panose="02020603050405020304" pitchFamily="18" charset="0"/>
                          <a:cs typeface="Arial" panose="020B0604020202020204" pitchFamily="34" charset="0"/>
                        </a:rPr>
                        <a:t>●●●●●●</a:t>
                      </a:r>
                      <a:r>
                        <a:rPr lang="en-GB" sz="2300" dirty="0">
                          <a:solidFill>
                            <a:srgbClr val="FFFF00"/>
                          </a:solidFill>
                          <a:effectLst/>
                          <a:latin typeface="Arial Narrow" panose="020B0606020202030204" pitchFamily="34" charset="0"/>
                          <a:ea typeface="Times New Roman" panose="02020603050405020304" pitchFamily="18" charset="0"/>
                          <a:cs typeface="Arial" panose="020B0604020202020204" pitchFamily="34" charset="0"/>
                        </a:rPr>
                        <a:t>●●●●</a:t>
                      </a:r>
                      <a:r>
                        <a:rPr lang="en-GB" sz="2300" dirty="0">
                          <a:solidFill>
                            <a:srgbClr val="A8D08D"/>
                          </a:solidFill>
                          <a:effectLst/>
                          <a:latin typeface="Arial Narrow" panose="020B0606020202030204" pitchFamily="34" charset="0"/>
                          <a:ea typeface="Times New Roman" panose="02020603050405020304" pitchFamily="18" charset="0"/>
                          <a:cs typeface="Arial" panose="020B0604020202020204" pitchFamily="34" charset="0"/>
                        </a:rPr>
                        <a:t>●●●</a:t>
                      </a:r>
                      <a:r>
                        <a:rPr lang="en-GB" sz="2300" dirty="0">
                          <a:solidFill>
                            <a:srgbClr val="33CC33"/>
                          </a:solidFill>
                          <a:effectLst/>
                          <a:latin typeface="Arial Narrow" panose="020B0606020202030204" pitchFamily="34" charset="0"/>
                          <a:ea typeface="Times New Roman" panose="02020603050405020304" pitchFamily="18" charset="0"/>
                          <a:cs typeface="Arial" panose="020B0604020202020204" pitchFamily="34" charset="0"/>
                        </a:rPr>
                        <a:t>●●</a:t>
                      </a:r>
                      <a:r>
                        <a:rPr lang="en-GB" sz="2300" dirty="0">
                          <a:solidFill>
                            <a:srgbClr val="FF0000"/>
                          </a:solidFill>
                          <a:effectLst/>
                          <a:latin typeface="Arial Narrow" panose="020B0606020202030204" pitchFamily="34" charset="0"/>
                          <a:ea typeface="Times New Roman" panose="02020603050405020304" pitchFamily="18" charset="0"/>
                          <a:cs typeface="Arial" panose="020B0604020202020204" pitchFamily="34" charset="0"/>
                        </a:rPr>
                        <a:t>●●</a:t>
                      </a:r>
                      <a:r>
                        <a:rPr lang="en-GB" sz="23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a:t>
                      </a:r>
                      <a:r>
                        <a:rPr lang="en-GB" sz="2300" dirty="0">
                          <a:solidFill>
                            <a:srgbClr val="FF99FF"/>
                          </a:solidFill>
                          <a:effectLst/>
                          <a:latin typeface="Arial Narrow" panose="020B0606020202030204" pitchFamily="34" charset="0"/>
                          <a:ea typeface="Times New Roman" panose="02020603050405020304" pitchFamily="18" charset="0"/>
                          <a:cs typeface="Arial" panose="020B0604020202020204" pitchFamily="34" charset="0"/>
                        </a:rPr>
                        <a:t>●●</a:t>
                      </a:r>
                      <a:r>
                        <a:rPr lang="en-GB" sz="2300" dirty="0">
                          <a:solidFill>
                            <a:srgbClr val="88376B"/>
                          </a:solidFill>
                          <a:effectLst/>
                          <a:latin typeface="Arial Narrow" panose="020B0606020202030204" pitchFamily="34" charset="0"/>
                          <a:ea typeface="Times New Roman" panose="02020603050405020304" pitchFamily="18" charset="0"/>
                          <a:cs typeface="Arial" panose="020B0604020202020204" pitchFamily="34" charset="0"/>
                        </a:rPr>
                        <a:t>●</a:t>
                      </a:r>
                      <a:r>
                        <a:rPr lang="en-GB" sz="1300" dirty="0">
                          <a:solidFill>
                            <a:srgbClr val="BFBFBF"/>
                          </a:solidFill>
                          <a:effectLst/>
                          <a:latin typeface="Arial Narrow" panose="020B0606020202030204" pitchFamily="34" charset="0"/>
                          <a:ea typeface="Times New Roman" panose="02020603050405020304" pitchFamily="18" charset="0"/>
                          <a:cs typeface="Segoe UI" panose="020B0502040204020203" pitchFamily="34" charset="0"/>
                        </a:rPr>
                        <a:t>      	</a:t>
                      </a:r>
                      <a:r>
                        <a:rPr lang="en-GB" sz="2000" dirty="0">
                          <a:solidFill>
                            <a:srgbClr val="808080"/>
                          </a:solidFill>
                          <a:effectLst/>
                          <a:latin typeface="Arial Narrow" panose="020B0606020202030204" pitchFamily="34" charset="0"/>
                          <a:ea typeface="Times New Roman" panose="02020603050405020304" pitchFamily="18" charset="0"/>
                          <a:cs typeface="Segoe UI" panose="020B0502040204020203" pitchFamily="34" charset="0"/>
                        </a:rPr>
                        <a:t>Associates</a:t>
                      </a:r>
                      <a:endParaRPr lang="en-GB" sz="1300" dirty="0">
                        <a:solidFill>
                          <a:srgbClr val="000000"/>
                        </a:solidFill>
                        <a:effectLst/>
                        <a:latin typeface="Arial Narrow" panose="020B0606020202030204" pitchFamily="34" charset="0"/>
                        <a:ea typeface="Times New Roman" panose="02020603050405020304" pitchFamily="18" charset="0"/>
                        <a:cs typeface="Segoe UI" panose="020B0502040204020203" pitchFamily="34" charset="0"/>
                      </a:endParaRPr>
                    </a:p>
                  </a:txBody>
                  <a:tcPr marL="83057" marR="83057" marT="0" marB="0" anchor="ctr">
                    <a:lnL w="19050" cap="flat" cmpd="sng" algn="ctr">
                      <a:solidFill>
                        <a:srgbClr val="000000"/>
                      </a:solidFill>
                      <a:prstDash val="solid"/>
                      <a:round/>
                      <a:headEnd type="none" w="med" len="med"/>
                      <a:tailEnd type="none" w="med" len="med"/>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42843379"/>
                  </a:ext>
                </a:extLst>
              </a:tr>
            </a:tbl>
          </a:graphicData>
        </a:graphic>
      </p:graphicFrame>
      <p:sp>
        <p:nvSpPr>
          <p:cNvPr id="12" name="Rectangle 11">
            <a:extLst>
              <a:ext uri="{FF2B5EF4-FFF2-40B4-BE49-F238E27FC236}">
                <a16:creationId xmlns:a16="http://schemas.microsoft.com/office/drawing/2014/main" id="{F8069962-16E8-4444-A444-BB1C6D9705B5}"/>
              </a:ext>
            </a:extLst>
          </p:cNvPr>
          <p:cNvSpPr/>
          <p:nvPr/>
        </p:nvSpPr>
        <p:spPr>
          <a:xfrm>
            <a:off x="242657" y="4928095"/>
            <a:ext cx="9701443" cy="1938992"/>
          </a:xfrm>
          <a:prstGeom prst="rect">
            <a:avLst/>
          </a:prstGeom>
        </p:spPr>
        <p:txBody>
          <a:bodyPr wrap="square">
            <a:spAutoFit/>
          </a:bodyPr>
          <a:lstStyle/>
          <a:p>
            <a:r>
              <a:rPr lang="en-GB" sz="1867" b="1"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KEY</a:t>
            </a:r>
            <a:r>
              <a:rPr lang="en-GB" sz="1867"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Open Circle = vacancy </a:t>
            </a:r>
            <a:r>
              <a:rPr lang="en-GB" sz="2400" dirty="0">
                <a:solidFill>
                  <a:srgbClr val="077086"/>
                </a:solidFill>
                <a:latin typeface="Arial Narrow" panose="020B0606020202030204" pitchFamily="34" charset="0"/>
                <a:ea typeface="Times New Roman" panose="02020603050405020304" pitchFamily="18" charset="0"/>
                <a:cs typeface="Arial" panose="020B0604020202020204" pitchFamily="34" charset="0"/>
              </a:rPr>
              <a:t>●</a:t>
            </a:r>
            <a:r>
              <a:rPr lang="en-GB" sz="1867" dirty="0">
                <a:solidFill>
                  <a:srgbClr val="077086"/>
                </a:solidFill>
                <a:latin typeface="Arial Narrow" panose="020B0606020202030204" pitchFamily="34" charset="0"/>
                <a:ea typeface="Times New Roman" panose="02020603050405020304" pitchFamily="18" charset="0"/>
                <a:cs typeface="Arial" panose="020B0604020202020204" pitchFamily="34" charset="0"/>
              </a:rPr>
              <a:t>School of Geography &amp; the Environment (including Smith School and ECI) </a:t>
            </a:r>
            <a:r>
              <a:rPr lang="en-GB" sz="2400" dirty="0">
                <a:solidFill>
                  <a:srgbClr val="00B0F0"/>
                </a:solidFill>
                <a:latin typeface="Arial Narrow" panose="020B0606020202030204" pitchFamily="34" charset="0"/>
                <a:ea typeface="Times New Roman" panose="02020603050405020304" pitchFamily="18" charset="0"/>
                <a:cs typeface="Arial" panose="020B0604020202020204" pitchFamily="34" charset="0"/>
              </a:rPr>
              <a:t>●</a:t>
            </a:r>
            <a:r>
              <a:rPr lang="en-GB" sz="1867" dirty="0">
                <a:solidFill>
                  <a:srgbClr val="00B0F0"/>
                </a:solidFill>
                <a:latin typeface="Arial Narrow" panose="020B0606020202030204" pitchFamily="34" charset="0"/>
                <a:ea typeface="Times New Roman" panose="02020603050405020304" pitchFamily="18" charset="0"/>
                <a:cs typeface="Arial" panose="020B0604020202020204" pitchFamily="34" charset="0"/>
              </a:rPr>
              <a:t>Department of Physics </a:t>
            </a:r>
            <a:r>
              <a:rPr lang="en-GB" sz="2400" dirty="0">
                <a:solidFill>
                  <a:srgbClr val="990033"/>
                </a:solidFill>
                <a:latin typeface="Arial Narrow" panose="020B0606020202030204" pitchFamily="34" charset="0"/>
                <a:ea typeface="Times New Roman" panose="02020603050405020304" pitchFamily="18" charset="0"/>
                <a:cs typeface="Arial" panose="020B0604020202020204" pitchFamily="34" charset="0"/>
              </a:rPr>
              <a:t>●</a:t>
            </a:r>
            <a:r>
              <a:rPr lang="en-GB" sz="1867" dirty="0">
                <a:solidFill>
                  <a:srgbClr val="990033"/>
                </a:solidFill>
                <a:latin typeface="Arial Narrow" panose="020B0606020202030204" pitchFamily="34" charset="0"/>
                <a:ea typeface="Times New Roman" panose="02020603050405020304" pitchFamily="18" charset="0"/>
                <a:cs typeface="Arial" panose="020B0604020202020204" pitchFamily="34" charset="0"/>
              </a:rPr>
              <a:t>Blavatnik School of Government </a:t>
            </a:r>
            <a:r>
              <a:rPr lang="en-GB" sz="2400" dirty="0">
                <a:solidFill>
                  <a:srgbClr val="FFC000"/>
                </a:solidFill>
                <a:latin typeface="Arial Narrow" panose="020B0606020202030204" pitchFamily="34" charset="0"/>
                <a:ea typeface="Times New Roman" panose="02020603050405020304" pitchFamily="18" charset="0"/>
                <a:cs typeface="Arial" panose="020B0604020202020204" pitchFamily="34" charset="0"/>
              </a:rPr>
              <a:t>●</a:t>
            </a:r>
            <a:r>
              <a:rPr lang="en-GB" sz="1867" dirty="0">
                <a:solidFill>
                  <a:srgbClr val="FFC000"/>
                </a:solidFill>
                <a:latin typeface="Arial Narrow" panose="020B0606020202030204" pitchFamily="34" charset="0"/>
                <a:ea typeface="Times New Roman" panose="02020603050405020304" pitchFamily="18" charset="0"/>
                <a:cs typeface="Arial" panose="020B0604020202020204" pitchFamily="34" charset="0"/>
              </a:rPr>
              <a:t>Department of</a:t>
            </a:r>
            <a:r>
              <a:rPr lang="en-GB" sz="2400" dirty="0">
                <a:solidFill>
                  <a:srgbClr val="FFC000"/>
                </a:solidFill>
                <a:latin typeface="Arial Narrow" panose="020B0606020202030204" pitchFamily="34" charset="0"/>
                <a:ea typeface="Times New Roman" panose="02020603050405020304" pitchFamily="18" charset="0"/>
                <a:cs typeface="Arial" panose="020B0604020202020204" pitchFamily="34" charset="0"/>
              </a:rPr>
              <a:t> </a:t>
            </a:r>
            <a:r>
              <a:rPr lang="en-GB" sz="1867" dirty="0">
                <a:solidFill>
                  <a:srgbClr val="FFC000"/>
                </a:solidFill>
                <a:latin typeface="Arial Narrow" panose="020B0606020202030204" pitchFamily="34" charset="0"/>
                <a:ea typeface="Times New Roman" panose="02020603050405020304" pitchFamily="18" charset="0"/>
                <a:cs typeface="Arial" panose="020B0604020202020204" pitchFamily="34" charset="0"/>
              </a:rPr>
              <a:t>Earth Sciences </a:t>
            </a:r>
            <a:r>
              <a:rPr lang="en-GB" sz="24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a:t>
            </a:r>
            <a:r>
              <a:rPr lang="en-GB" sz="1867"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Oxford Martin School </a:t>
            </a:r>
            <a:r>
              <a:rPr lang="en-GB" sz="2400" dirty="0">
                <a:gradFill>
                  <a:gsLst>
                    <a:gs pos="0">
                      <a:srgbClr val="5F5F5F"/>
                    </a:gs>
                    <a:gs pos="50000">
                      <a:srgbClr val="8B8B8B"/>
                    </a:gs>
                    <a:gs pos="100000">
                      <a:srgbClr val="A6A6A6"/>
                    </a:gs>
                  </a:gsLst>
                  <a:lin ang="10800000" scaled="0"/>
                </a:gradFill>
                <a:latin typeface="Arial Narrow" panose="020B0606020202030204" pitchFamily="34" charset="0"/>
                <a:ea typeface="Times New Roman" panose="02020603050405020304" pitchFamily="18" charset="0"/>
                <a:cs typeface="Arial" panose="020B0604020202020204" pitchFamily="34" charset="0"/>
              </a:rPr>
              <a:t>●</a:t>
            </a:r>
            <a:r>
              <a:rPr lang="en-GB" sz="1867" dirty="0">
                <a:gradFill>
                  <a:gsLst>
                    <a:gs pos="0">
                      <a:srgbClr val="5F5F5F"/>
                    </a:gs>
                    <a:gs pos="50000">
                      <a:srgbClr val="8B8B8B"/>
                    </a:gs>
                    <a:gs pos="100000">
                      <a:srgbClr val="A6A6A6"/>
                    </a:gs>
                  </a:gsLst>
                  <a:lin ang="10800000" scaled="0"/>
                </a:gradFill>
                <a:latin typeface="Arial Narrow" panose="020B0606020202030204" pitchFamily="34" charset="0"/>
                <a:ea typeface="Times New Roman" panose="02020603050405020304" pitchFamily="18" charset="0"/>
                <a:cs typeface="Arial" panose="020B0604020202020204" pitchFamily="34" charset="0"/>
              </a:rPr>
              <a:t>School of Anthropology &amp; Museum Ethnography </a:t>
            </a:r>
            <a:r>
              <a:rPr lang="en-GB" sz="2400" dirty="0">
                <a:solidFill>
                  <a:srgbClr val="5C8033"/>
                </a:solidFill>
                <a:latin typeface="Arial Narrow" panose="020B0606020202030204" pitchFamily="34" charset="0"/>
                <a:ea typeface="Times New Roman" panose="02020603050405020304" pitchFamily="18" charset="0"/>
                <a:cs typeface="Arial" panose="020B0604020202020204" pitchFamily="34" charset="0"/>
              </a:rPr>
              <a:t>●</a:t>
            </a:r>
            <a:r>
              <a:rPr lang="en-GB" sz="1867" dirty="0">
                <a:solidFill>
                  <a:srgbClr val="5C8033"/>
                </a:solidFill>
                <a:latin typeface="Arial Narrow" panose="020B0606020202030204" pitchFamily="34" charset="0"/>
                <a:ea typeface="Times New Roman" panose="02020603050405020304" pitchFamily="18" charset="0"/>
                <a:cs typeface="Arial" panose="020B0604020202020204" pitchFamily="34" charset="0"/>
              </a:rPr>
              <a:t>Department of</a:t>
            </a:r>
            <a:r>
              <a:rPr lang="en-GB" sz="2400" dirty="0">
                <a:solidFill>
                  <a:srgbClr val="5C8033"/>
                </a:solidFill>
                <a:latin typeface="Arial Narrow" panose="020B0606020202030204" pitchFamily="34" charset="0"/>
                <a:ea typeface="Times New Roman" panose="02020603050405020304" pitchFamily="18" charset="0"/>
                <a:cs typeface="Arial" panose="020B0604020202020204" pitchFamily="34" charset="0"/>
              </a:rPr>
              <a:t> </a:t>
            </a:r>
            <a:r>
              <a:rPr lang="en-GB" sz="1867" dirty="0">
                <a:solidFill>
                  <a:srgbClr val="5C8033"/>
                </a:solidFill>
                <a:latin typeface="Arial Narrow" panose="020B0606020202030204" pitchFamily="34" charset="0"/>
                <a:ea typeface="Times New Roman" panose="02020603050405020304" pitchFamily="18" charset="0"/>
                <a:cs typeface="Arial" panose="020B0604020202020204" pitchFamily="34" charset="0"/>
              </a:rPr>
              <a:t>Biology </a:t>
            </a:r>
            <a:r>
              <a:rPr lang="en-GB" sz="2400" dirty="0">
                <a:solidFill>
                  <a:srgbClr val="7030A0"/>
                </a:solidFill>
                <a:latin typeface="Arial Narrow" panose="020B0606020202030204" pitchFamily="34" charset="0"/>
                <a:ea typeface="Times New Roman" panose="02020603050405020304" pitchFamily="18" charset="0"/>
                <a:cs typeface="Arial" panose="020B0604020202020204" pitchFamily="34" charset="0"/>
              </a:rPr>
              <a:t>●</a:t>
            </a:r>
            <a:r>
              <a:rPr lang="en-GB" sz="1867" dirty="0">
                <a:solidFill>
                  <a:srgbClr val="7030A0"/>
                </a:solidFill>
                <a:latin typeface="Arial Narrow" panose="020B0606020202030204" pitchFamily="34" charset="0"/>
                <a:ea typeface="Times New Roman" panose="02020603050405020304" pitchFamily="18" charset="0"/>
                <a:cs typeface="Arial" panose="020B0604020202020204" pitchFamily="34" charset="0"/>
              </a:rPr>
              <a:t>Faculty of Law </a:t>
            </a:r>
            <a:r>
              <a:rPr lang="en-GB" sz="2400" dirty="0">
                <a:solidFill>
                  <a:srgbClr val="33CC33"/>
                </a:solidFill>
                <a:latin typeface="Arial Narrow" panose="020B0606020202030204" pitchFamily="34" charset="0"/>
                <a:ea typeface="Times New Roman" panose="02020603050405020304" pitchFamily="18" charset="0"/>
                <a:cs typeface="Arial" panose="020B0604020202020204" pitchFamily="34" charset="0"/>
              </a:rPr>
              <a:t>●</a:t>
            </a:r>
            <a:r>
              <a:rPr lang="en-GB" sz="1467" dirty="0">
                <a:solidFill>
                  <a:srgbClr val="33CC33"/>
                </a:solidFill>
                <a:latin typeface="Arial Narrow" panose="020B0606020202030204" pitchFamily="34" charset="0"/>
                <a:ea typeface="Times New Roman" panose="02020603050405020304" pitchFamily="18" charset="0"/>
                <a:cs typeface="Arial" panose="020B0604020202020204" pitchFamily="34" charset="0"/>
              </a:rPr>
              <a:t> </a:t>
            </a:r>
            <a:r>
              <a:rPr lang="en-GB" sz="1867" dirty="0">
                <a:solidFill>
                  <a:srgbClr val="33CC33"/>
                </a:solidFill>
                <a:latin typeface="Arial Narrow" panose="020B0606020202030204" pitchFamily="34" charset="0"/>
                <a:ea typeface="Times New Roman" panose="02020603050405020304" pitchFamily="18" charset="0"/>
                <a:cs typeface="Arial" panose="020B0604020202020204" pitchFamily="34" charset="0"/>
              </a:rPr>
              <a:t>Saïd</a:t>
            </a:r>
            <a:r>
              <a:rPr lang="en-GB" sz="1467" dirty="0">
                <a:solidFill>
                  <a:srgbClr val="33CC33"/>
                </a:solidFill>
                <a:latin typeface="Arial Narrow" panose="020B0606020202030204" pitchFamily="34" charset="0"/>
                <a:ea typeface="Times New Roman" panose="02020603050405020304" pitchFamily="18" charset="0"/>
                <a:cs typeface="Arial" panose="020B0604020202020204" pitchFamily="34" charset="0"/>
              </a:rPr>
              <a:t> </a:t>
            </a:r>
            <a:r>
              <a:rPr lang="en-GB" sz="1867" dirty="0">
                <a:solidFill>
                  <a:srgbClr val="33CC33"/>
                </a:solidFill>
                <a:latin typeface="Arial Narrow" panose="020B0606020202030204" pitchFamily="34" charset="0"/>
                <a:ea typeface="Times New Roman" panose="02020603050405020304" pitchFamily="18" charset="0"/>
                <a:cs typeface="Arial" panose="020B0604020202020204" pitchFamily="34" charset="0"/>
              </a:rPr>
              <a:t>Business School</a:t>
            </a:r>
            <a:r>
              <a:rPr lang="en-GB" sz="1867" dirty="0">
                <a:solidFill>
                  <a:srgbClr val="365F91"/>
                </a:solidFill>
                <a:latin typeface="Arial Narrow" panose="020B0606020202030204" pitchFamily="34" charset="0"/>
                <a:ea typeface="Times New Roman" panose="02020603050405020304" pitchFamily="18" charset="0"/>
                <a:cs typeface="Arial" panose="020B0604020202020204" pitchFamily="34" charset="0"/>
              </a:rPr>
              <a:t> </a:t>
            </a:r>
            <a:r>
              <a:rPr lang="en-GB" sz="2400" dirty="0">
                <a:solidFill>
                  <a:srgbClr val="FABF8F"/>
                </a:solidFill>
                <a:latin typeface="Arial Narrow" panose="020B0606020202030204" pitchFamily="34" charset="0"/>
                <a:ea typeface="Times New Roman" panose="02020603050405020304" pitchFamily="18" charset="0"/>
                <a:cs typeface="Arial" panose="020B0604020202020204" pitchFamily="34" charset="0"/>
              </a:rPr>
              <a:t>●</a:t>
            </a:r>
            <a:r>
              <a:rPr lang="en-GB" sz="1867" dirty="0">
                <a:solidFill>
                  <a:srgbClr val="FABF8F"/>
                </a:solidFill>
                <a:latin typeface="Arial Narrow" panose="020B0606020202030204" pitchFamily="34" charset="0"/>
                <a:ea typeface="Times New Roman" panose="02020603050405020304" pitchFamily="18" charset="0"/>
                <a:cs typeface="Arial" panose="020B0604020202020204" pitchFamily="34" charset="0"/>
              </a:rPr>
              <a:t>Businesses </a:t>
            </a:r>
            <a:r>
              <a:rPr lang="en-GB" sz="2400" dirty="0">
                <a:solidFill>
                  <a:srgbClr val="FF99FF"/>
                </a:solidFill>
                <a:latin typeface="Arial Narrow" panose="020B0606020202030204" pitchFamily="34" charset="0"/>
                <a:ea typeface="Times New Roman" panose="02020603050405020304" pitchFamily="18" charset="0"/>
                <a:cs typeface="Arial" panose="020B0604020202020204" pitchFamily="34" charset="0"/>
              </a:rPr>
              <a:t>●</a:t>
            </a:r>
            <a:r>
              <a:rPr lang="en-GB" sz="1867" dirty="0">
                <a:solidFill>
                  <a:srgbClr val="FF99FF"/>
                </a:solidFill>
                <a:latin typeface="Arial Narrow" panose="020B0606020202030204" pitchFamily="34" charset="0"/>
                <a:ea typeface="Times New Roman" panose="02020603050405020304" pitchFamily="18" charset="0"/>
                <a:cs typeface="Arial" panose="020B0604020202020204" pitchFamily="34" charset="0"/>
              </a:rPr>
              <a:t>Other Universities </a:t>
            </a:r>
            <a:r>
              <a:rPr lang="en-GB" sz="2400" dirty="0">
                <a:solidFill>
                  <a:srgbClr val="FF0000"/>
                </a:solidFill>
                <a:latin typeface="Arial Narrow" panose="020B0606020202030204" pitchFamily="34" charset="0"/>
                <a:ea typeface="Times New Roman" panose="02020603050405020304" pitchFamily="18" charset="0"/>
                <a:cs typeface="Arial" panose="020B0604020202020204" pitchFamily="34" charset="0"/>
              </a:rPr>
              <a:t>●</a:t>
            </a:r>
            <a:r>
              <a:rPr lang="en-GB" sz="1867" dirty="0">
                <a:solidFill>
                  <a:srgbClr val="FF0000"/>
                </a:solidFill>
                <a:latin typeface="Arial Narrow" panose="020B0606020202030204" pitchFamily="34" charset="0"/>
                <a:ea typeface="Times New Roman" panose="02020603050405020304" pitchFamily="18" charset="0"/>
                <a:cs typeface="Arial" panose="020B0604020202020204" pitchFamily="34" charset="0"/>
              </a:rPr>
              <a:t>Standards Bodies </a:t>
            </a:r>
            <a:r>
              <a:rPr lang="en-GB" sz="2400" dirty="0">
                <a:solidFill>
                  <a:srgbClr val="FFFF00"/>
                </a:solidFill>
                <a:latin typeface="Arial Narrow" panose="020B0606020202030204" pitchFamily="34" charset="0"/>
                <a:ea typeface="Times New Roman" panose="02020603050405020304" pitchFamily="18" charset="0"/>
                <a:cs typeface="Arial" panose="020B0604020202020204" pitchFamily="34" charset="0"/>
              </a:rPr>
              <a:t>●</a:t>
            </a:r>
            <a:r>
              <a:rPr lang="en-GB" sz="1867" dirty="0">
                <a:solidFill>
                  <a:srgbClr val="A6A6A6"/>
                </a:solidFill>
                <a:latin typeface="Arial Narrow" panose="020B0606020202030204" pitchFamily="34" charset="0"/>
                <a:ea typeface="Times New Roman" panose="02020603050405020304" pitchFamily="18" charset="0"/>
                <a:cs typeface="Arial" panose="020B0604020202020204" pitchFamily="34" charset="0"/>
              </a:rPr>
              <a:t>NGOs </a:t>
            </a:r>
            <a:r>
              <a:rPr lang="en-GB" sz="2400" dirty="0">
                <a:solidFill>
                  <a:srgbClr val="88376B"/>
                </a:solidFill>
                <a:latin typeface="Arial Narrow" panose="020B0606020202030204" pitchFamily="34" charset="0"/>
                <a:ea typeface="Times New Roman" panose="02020603050405020304" pitchFamily="18" charset="0"/>
                <a:cs typeface="Arial" panose="020B0604020202020204" pitchFamily="34" charset="0"/>
              </a:rPr>
              <a:t>●</a:t>
            </a:r>
            <a:r>
              <a:rPr lang="en-GB" sz="1867" dirty="0">
                <a:solidFill>
                  <a:srgbClr val="88376B"/>
                </a:solidFill>
                <a:latin typeface="Arial Narrow" panose="020B0606020202030204" pitchFamily="34" charset="0"/>
                <a:ea typeface="Times New Roman" panose="02020603050405020304" pitchFamily="18" charset="0"/>
                <a:cs typeface="Arial" panose="020B0604020202020204" pitchFamily="34" charset="0"/>
              </a:rPr>
              <a:t>Department of Chemistry</a:t>
            </a:r>
            <a:r>
              <a:rPr lang="en-GB" sz="1867" dirty="0">
                <a:solidFill>
                  <a:srgbClr val="A6A6A6"/>
                </a:solidFill>
                <a:latin typeface="Arial Narrow" panose="020B0606020202030204" pitchFamily="34" charset="0"/>
                <a:ea typeface="Times New Roman" panose="02020603050405020304" pitchFamily="18" charset="0"/>
                <a:cs typeface="Arial" panose="020B0604020202020204" pitchFamily="34" charset="0"/>
              </a:rPr>
              <a:t> </a:t>
            </a:r>
            <a:r>
              <a:rPr lang="en-GB" sz="2400" dirty="0">
                <a:solidFill>
                  <a:srgbClr val="B17AFC"/>
                </a:solidFill>
                <a:latin typeface="Arial Narrow" panose="020B0606020202030204" pitchFamily="34" charset="0"/>
                <a:ea typeface="Times New Roman" panose="02020603050405020304" pitchFamily="18" charset="0"/>
                <a:cs typeface="Arial" panose="020B0604020202020204" pitchFamily="34" charset="0"/>
              </a:rPr>
              <a:t>● </a:t>
            </a:r>
            <a:r>
              <a:rPr lang="en-GB" sz="1870" dirty="0">
                <a:solidFill>
                  <a:srgbClr val="B17AFC"/>
                </a:solidFill>
                <a:latin typeface="Arial Narrow" panose="020B0606020202030204" pitchFamily="34" charset="0"/>
                <a:ea typeface="Times New Roman" panose="02020603050405020304" pitchFamily="18" charset="0"/>
                <a:cs typeface="Arial" panose="020B0604020202020204" pitchFamily="34" charset="0"/>
              </a:rPr>
              <a:t>Faculty of Philosophy </a:t>
            </a:r>
            <a:r>
              <a:rPr lang="en-GB" sz="2400" dirty="0">
                <a:solidFill>
                  <a:srgbClr val="0000FF"/>
                </a:solidFill>
                <a:latin typeface="Arial Narrow" panose="020B0606020202030204" pitchFamily="34" charset="0"/>
                <a:ea typeface="Times New Roman" panose="02020603050405020304" pitchFamily="18" charset="0"/>
                <a:cs typeface="Arial" panose="020B0604020202020204" pitchFamily="34" charset="0"/>
              </a:rPr>
              <a:t>●</a:t>
            </a:r>
            <a:r>
              <a:rPr lang="en-GB" sz="1867" dirty="0">
                <a:solidFill>
                  <a:srgbClr val="0000FF"/>
                </a:solidFill>
                <a:latin typeface="Arial Narrow" panose="020B0606020202030204" pitchFamily="34" charset="0"/>
                <a:ea typeface="Times New Roman" panose="02020603050405020304" pitchFamily="18" charset="0"/>
                <a:cs typeface="Arial" panose="020B0604020202020204" pitchFamily="34" charset="0"/>
              </a:rPr>
              <a:t>Not specified </a:t>
            </a:r>
            <a:endParaRPr lang="en-GB" sz="1867" dirty="0">
              <a:solidFill>
                <a:srgbClr val="000000"/>
              </a:solidFill>
              <a:latin typeface="Arial Narrow" panose="020B0606020202030204" pitchFamily="34" charset="0"/>
              <a:ea typeface="Times New Roman" panose="02020603050405020304" pitchFamily="18" charset="0"/>
              <a:cs typeface="Segoe UI" panose="020B0502040204020203" pitchFamily="34" charset="0"/>
            </a:endParaRPr>
          </a:p>
        </p:txBody>
      </p:sp>
      <p:sp>
        <p:nvSpPr>
          <p:cNvPr id="13" name="Rectangle 12">
            <a:extLst>
              <a:ext uri="{FF2B5EF4-FFF2-40B4-BE49-F238E27FC236}">
                <a16:creationId xmlns:a16="http://schemas.microsoft.com/office/drawing/2014/main" id="{5D1ACF22-18D6-4C83-990C-1261C4FD7A70}"/>
              </a:ext>
            </a:extLst>
          </p:cNvPr>
          <p:cNvSpPr/>
          <p:nvPr/>
        </p:nvSpPr>
        <p:spPr>
          <a:xfrm>
            <a:off x="7907044" y="2752378"/>
            <a:ext cx="4113979" cy="1816266"/>
          </a:xfrm>
          <a:prstGeom prst="rect">
            <a:avLst/>
          </a:prstGeom>
        </p:spPr>
        <p:txBody>
          <a:bodyPr wrap="square">
            <a:spAutoFit/>
          </a:bodyPr>
          <a:lstStyle/>
          <a:p>
            <a:pPr marL="380990" indent="-380990">
              <a:buFont typeface="Arial" panose="020B0604020202020204" pitchFamily="34" charset="0"/>
              <a:buChar char="•"/>
            </a:pPr>
            <a:r>
              <a:rPr lang="en-GB" sz="1867" dirty="0">
                <a:solidFill>
                  <a:srgbClr val="19233F"/>
                </a:solidFill>
              </a:rPr>
              <a:t>57 people (cf 28 in business case)</a:t>
            </a:r>
          </a:p>
          <a:p>
            <a:pPr marL="380990" indent="-380990">
              <a:buFont typeface="Arial" panose="020B0604020202020204" pitchFamily="34" charset="0"/>
              <a:buChar char="•"/>
            </a:pPr>
            <a:r>
              <a:rPr lang="en-GB" sz="1867" dirty="0">
                <a:solidFill>
                  <a:srgbClr val="19233F"/>
                </a:solidFill>
              </a:rPr>
              <a:t>10 departments across the University of Oxford </a:t>
            </a:r>
          </a:p>
          <a:p>
            <a:pPr marL="380990" indent="-380990">
              <a:buFont typeface="Arial" panose="020B0604020202020204" pitchFamily="34" charset="0"/>
              <a:buChar char="•"/>
            </a:pPr>
            <a:r>
              <a:rPr lang="en-GB" sz="1867" dirty="0">
                <a:solidFill>
                  <a:srgbClr val="19233F"/>
                </a:solidFill>
              </a:rPr>
              <a:t>11 from external institutions including Universities, NGO’s and companies</a:t>
            </a:r>
          </a:p>
        </p:txBody>
      </p:sp>
      <p:pic>
        <p:nvPicPr>
          <p:cNvPr id="14" name="Picture 13">
            <a:extLst>
              <a:ext uri="{FF2B5EF4-FFF2-40B4-BE49-F238E27FC236}">
                <a16:creationId xmlns:a16="http://schemas.microsoft.com/office/drawing/2014/main" id="{236B1266-9BAE-4432-9A8D-8B712DD66543}"/>
              </a:ext>
            </a:extLst>
          </p:cNvPr>
          <p:cNvPicPr>
            <a:picLocks noChangeAspect="1"/>
          </p:cNvPicPr>
          <p:nvPr/>
        </p:nvPicPr>
        <p:blipFill rotWithShape="1">
          <a:blip r:embed="rId3"/>
          <a:srcRect l="6381" t="5695" r="7131" b="2340"/>
          <a:stretch/>
        </p:blipFill>
        <p:spPr>
          <a:xfrm>
            <a:off x="9642805" y="100"/>
            <a:ext cx="2549195" cy="2710577"/>
          </a:xfrm>
          <a:prstGeom prst="rect">
            <a:avLst/>
          </a:prstGeom>
        </p:spPr>
      </p:pic>
    </p:spTree>
    <p:extLst>
      <p:ext uri="{BB962C8B-B14F-4D97-AF65-F5344CB8AC3E}">
        <p14:creationId xmlns:p14="http://schemas.microsoft.com/office/powerpoint/2010/main" val="1967091025"/>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662D34-11EE-DD4F-8BF5-7B9BB4B25216}"/>
              </a:ext>
            </a:extLst>
          </p:cNvPr>
          <p:cNvSpPr txBox="1"/>
          <p:nvPr/>
        </p:nvSpPr>
        <p:spPr>
          <a:xfrm>
            <a:off x="1970852" y="1057186"/>
            <a:ext cx="6756950" cy="646331"/>
          </a:xfrm>
          <a:prstGeom prst="rect">
            <a:avLst/>
          </a:prstGeom>
          <a:noFill/>
        </p:spPr>
        <p:txBody>
          <a:bodyPr wrap="square" rtlCol="0">
            <a:spAutoFit/>
          </a:bodyPr>
          <a:lstStyle/>
          <a:p>
            <a:r>
              <a:rPr lang="en-GB" sz="3600" b="1" dirty="0">
                <a:solidFill>
                  <a:srgbClr val="287B8A"/>
                </a:solidFill>
                <a:latin typeface="Arial Narrow" panose="020B0604020202020204" pitchFamily="34" charset="0"/>
              </a:rPr>
              <a:t>THE ONZ TEAM</a:t>
            </a:r>
            <a:endParaRPr lang="en-US" sz="3600" b="1" dirty="0">
              <a:solidFill>
                <a:srgbClr val="287B8A"/>
              </a:solidFill>
              <a:latin typeface="Arial Narrow" panose="020B0604020202020204" pitchFamily="34" charset="0"/>
            </a:endParaRPr>
          </a:p>
        </p:txBody>
      </p:sp>
      <p:sp>
        <p:nvSpPr>
          <p:cNvPr id="6" name="TextBox 5">
            <a:extLst>
              <a:ext uri="{FF2B5EF4-FFF2-40B4-BE49-F238E27FC236}">
                <a16:creationId xmlns:a16="http://schemas.microsoft.com/office/drawing/2014/main" id="{72151217-D843-5E40-A70A-63D30D12A55D}"/>
              </a:ext>
            </a:extLst>
          </p:cNvPr>
          <p:cNvSpPr txBox="1"/>
          <p:nvPr/>
        </p:nvSpPr>
        <p:spPr>
          <a:xfrm>
            <a:off x="1970852" y="1402646"/>
            <a:ext cx="7716845" cy="4770537"/>
          </a:xfrm>
          <a:prstGeom prst="rect">
            <a:avLst/>
          </a:prstGeom>
          <a:noFill/>
        </p:spPr>
        <p:txBody>
          <a:bodyPr wrap="square" rtlCol="0">
            <a:spAutoFit/>
          </a:bodyPr>
          <a:lstStyle/>
          <a:p>
            <a:endParaRPr lang="en-GB" sz="1600" dirty="0">
              <a:solidFill>
                <a:srgbClr val="19233F"/>
              </a:solidFill>
              <a:latin typeface="Arial" panose="020B0604020202020204" pitchFamily="34" charset="0"/>
              <a:cs typeface="Arial" panose="020B0604020202020204" pitchFamily="34" charset="0"/>
            </a:endParaRPr>
          </a:p>
          <a:p>
            <a:r>
              <a:rPr lang="en-GB" sz="1600" dirty="0">
                <a:solidFill>
                  <a:srgbClr val="19233F"/>
                </a:solidFill>
                <a:latin typeface="Arial" panose="020B0604020202020204" pitchFamily="34" charset="0"/>
                <a:cs typeface="Arial" panose="020B0604020202020204" pitchFamily="34" charset="0"/>
              </a:rPr>
              <a:t>Net Zero for the Fossil Fuel Sector </a:t>
            </a:r>
          </a:p>
          <a:p>
            <a:endParaRPr lang="en-GB" sz="1600" dirty="0">
              <a:solidFill>
                <a:srgbClr val="19233F"/>
              </a:solidFill>
              <a:latin typeface="Arial" panose="020B0604020202020204" pitchFamily="34" charset="0"/>
              <a:cs typeface="Arial" panose="020B0604020202020204" pitchFamily="34" charset="0"/>
            </a:endParaRPr>
          </a:p>
          <a:p>
            <a:endParaRPr lang="en-GB" sz="1600" dirty="0">
              <a:solidFill>
                <a:srgbClr val="19233F"/>
              </a:solidFill>
              <a:latin typeface="Arial" panose="020B0604020202020204" pitchFamily="34" charset="0"/>
              <a:cs typeface="Arial" panose="020B0604020202020204" pitchFamily="34" charset="0"/>
            </a:endParaRPr>
          </a:p>
          <a:p>
            <a:endParaRPr lang="en-GB" sz="1600" dirty="0">
              <a:solidFill>
                <a:srgbClr val="19233F"/>
              </a:solidFill>
              <a:latin typeface="Arial" panose="020B0604020202020204" pitchFamily="34" charset="0"/>
              <a:cs typeface="Arial" panose="020B0604020202020204" pitchFamily="34" charset="0"/>
            </a:endParaRPr>
          </a:p>
          <a:p>
            <a:endParaRPr lang="en-GB" sz="1600" dirty="0">
              <a:solidFill>
                <a:srgbClr val="19233F"/>
              </a:solidFill>
              <a:latin typeface="Arial" panose="020B0604020202020204" pitchFamily="34" charset="0"/>
              <a:cs typeface="Arial" panose="020B0604020202020204" pitchFamily="34" charset="0"/>
            </a:endParaRPr>
          </a:p>
          <a:p>
            <a:endParaRPr lang="en-GB" sz="1600" dirty="0">
              <a:solidFill>
                <a:srgbClr val="19233F"/>
              </a:solidFill>
              <a:latin typeface="Arial" panose="020B0604020202020204" pitchFamily="34" charset="0"/>
              <a:cs typeface="Arial" panose="020B0604020202020204" pitchFamily="34" charset="0"/>
            </a:endParaRPr>
          </a:p>
          <a:p>
            <a:endParaRPr lang="en-GB" sz="1600" dirty="0">
              <a:solidFill>
                <a:srgbClr val="19233F"/>
              </a:solidFill>
              <a:latin typeface="Arial" panose="020B0604020202020204" pitchFamily="34" charset="0"/>
              <a:cs typeface="Arial" panose="020B0604020202020204" pitchFamily="34" charset="0"/>
            </a:endParaRPr>
          </a:p>
          <a:p>
            <a:endParaRPr lang="en-GB" sz="1600" dirty="0">
              <a:solidFill>
                <a:srgbClr val="19233F"/>
              </a:solidFill>
              <a:latin typeface="Arial" panose="020B0604020202020204" pitchFamily="34" charset="0"/>
              <a:cs typeface="Arial" panose="020B0604020202020204" pitchFamily="34" charset="0"/>
            </a:endParaRPr>
          </a:p>
          <a:p>
            <a:endParaRPr lang="en-GB" sz="1600" dirty="0">
              <a:solidFill>
                <a:srgbClr val="19233F"/>
              </a:solidFill>
              <a:latin typeface="Arial" panose="020B0604020202020204" pitchFamily="34" charset="0"/>
              <a:cs typeface="Arial" panose="020B0604020202020204" pitchFamily="34" charset="0"/>
            </a:endParaRPr>
          </a:p>
          <a:p>
            <a:endParaRPr lang="en-GB" sz="1600" dirty="0">
              <a:solidFill>
                <a:srgbClr val="19233F"/>
              </a:solidFill>
              <a:latin typeface="Arial" panose="020B0604020202020204" pitchFamily="34" charset="0"/>
              <a:cs typeface="Arial" panose="020B0604020202020204" pitchFamily="34" charset="0"/>
            </a:endParaRPr>
          </a:p>
          <a:p>
            <a:endParaRPr lang="en-GB" sz="1600" dirty="0">
              <a:solidFill>
                <a:srgbClr val="19233F"/>
              </a:solidFill>
              <a:latin typeface="Arial" panose="020B0604020202020204" pitchFamily="34" charset="0"/>
              <a:cs typeface="Arial" panose="020B0604020202020204" pitchFamily="34" charset="0"/>
            </a:endParaRPr>
          </a:p>
          <a:p>
            <a:endParaRPr lang="en-GB" sz="1600" dirty="0">
              <a:solidFill>
                <a:srgbClr val="19233F"/>
              </a:solidFill>
              <a:latin typeface="Arial" panose="020B0604020202020204" pitchFamily="34" charset="0"/>
              <a:cs typeface="Arial" panose="020B0604020202020204" pitchFamily="34" charset="0"/>
            </a:endParaRPr>
          </a:p>
          <a:p>
            <a:endParaRPr lang="en-GB" sz="1600" dirty="0">
              <a:solidFill>
                <a:srgbClr val="19233F"/>
              </a:solidFill>
              <a:latin typeface="Arial" panose="020B0604020202020204" pitchFamily="34" charset="0"/>
              <a:cs typeface="Arial" panose="020B0604020202020204" pitchFamily="34" charset="0"/>
            </a:endParaRPr>
          </a:p>
          <a:p>
            <a:endParaRPr lang="en-GB" sz="1600" dirty="0">
              <a:solidFill>
                <a:srgbClr val="19233F"/>
              </a:solidFill>
              <a:latin typeface="Arial" panose="020B0604020202020204" pitchFamily="34" charset="0"/>
              <a:cs typeface="Arial" panose="020B0604020202020204" pitchFamily="34" charset="0"/>
            </a:endParaRPr>
          </a:p>
          <a:p>
            <a:endParaRPr lang="en-GB" sz="1600" dirty="0">
              <a:solidFill>
                <a:srgbClr val="19233F"/>
              </a:solidFill>
              <a:latin typeface="Arial" panose="020B0604020202020204" pitchFamily="34" charset="0"/>
              <a:cs typeface="Arial" panose="020B0604020202020204" pitchFamily="34" charset="0"/>
            </a:endParaRPr>
          </a:p>
          <a:p>
            <a:endParaRPr lang="en-GB" sz="1600" dirty="0">
              <a:solidFill>
                <a:srgbClr val="19233F"/>
              </a:solidFill>
              <a:latin typeface="Arial" panose="020B0604020202020204" pitchFamily="34" charset="0"/>
              <a:cs typeface="Arial" panose="020B0604020202020204" pitchFamily="34" charset="0"/>
            </a:endParaRPr>
          </a:p>
          <a:p>
            <a:endParaRPr lang="en-GB" sz="1600" dirty="0">
              <a:solidFill>
                <a:srgbClr val="19233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600" dirty="0">
              <a:solidFill>
                <a:srgbClr val="19233F"/>
              </a:solidFill>
              <a:latin typeface="Arial" panose="020B0604020202020204" pitchFamily="34" charset="0"/>
              <a:cs typeface="Arial" panose="020B0604020202020204" pitchFamily="34" charset="0"/>
            </a:endParaRPr>
          </a:p>
        </p:txBody>
      </p:sp>
      <p:pic>
        <p:nvPicPr>
          <p:cNvPr id="9" name="Picture 8" descr="A person in a black coat&#10;&#10;Description automatically generated">
            <a:extLst>
              <a:ext uri="{FF2B5EF4-FFF2-40B4-BE49-F238E27FC236}">
                <a16:creationId xmlns:a16="http://schemas.microsoft.com/office/drawing/2014/main" id="{E0682171-3831-0050-C5F3-4960F77EA822}"/>
              </a:ext>
            </a:extLst>
          </p:cNvPr>
          <p:cNvPicPr>
            <a:picLocks noChangeAspect="1"/>
          </p:cNvPicPr>
          <p:nvPr/>
        </p:nvPicPr>
        <p:blipFill>
          <a:blip r:embed="rId2"/>
          <a:stretch>
            <a:fillRect/>
          </a:stretch>
        </p:blipFill>
        <p:spPr>
          <a:xfrm>
            <a:off x="1889072" y="2187597"/>
            <a:ext cx="2882900" cy="1816100"/>
          </a:xfrm>
          <a:prstGeom prst="rect">
            <a:avLst/>
          </a:prstGeom>
        </p:spPr>
      </p:pic>
      <p:pic>
        <p:nvPicPr>
          <p:cNvPr id="11" name="Picture 10" descr="A person in a suit&#10;&#10;Description automatically generated">
            <a:extLst>
              <a:ext uri="{FF2B5EF4-FFF2-40B4-BE49-F238E27FC236}">
                <a16:creationId xmlns:a16="http://schemas.microsoft.com/office/drawing/2014/main" id="{618E818A-6B2F-AACE-52F1-2F42C76112C1}"/>
              </a:ext>
            </a:extLst>
          </p:cNvPr>
          <p:cNvPicPr>
            <a:picLocks noChangeAspect="1"/>
          </p:cNvPicPr>
          <p:nvPr/>
        </p:nvPicPr>
        <p:blipFill rotWithShape="1">
          <a:blip r:embed="rId3"/>
          <a:srcRect l="9419" t="24953" r="9419" b="41022"/>
          <a:stretch/>
        </p:blipFill>
        <p:spPr>
          <a:xfrm>
            <a:off x="6804797" y="2177399"/>
            <a:ext cx="2882900" cy="1816100"/>
          </a:xfrm>
          <a:prstGeom prst="rect">
            <a:avLst/>
          </a:prstGeom>
        </p:spPr>
      </p:pic>
      <p:sp>
        <p:nvSpPr>
          <p:cNvPr id="12" name="TextBox 11">
            <a:extLst>
              <a:ext uri="{FF2B5EF4-FFF2-40B4-BE49-F238E27FC236}">
                <a16:creationId xmlns:a16="http://schemas.microsoft.com/office/drawing/2014/main" id="{47DA3ECE-7F0F-74BA-876E-2F60A2B4302A}"/>
              </a:ext>
            </a:extLst>
          </p:cNvPr>
          <p:cNvSpPr txBox="1"/>
          <p:nvPr/>
        </p:nvSpPr>
        <p:spPr>
          <a:xfrm>
            <a:off x="1793329" y="4113763"/>
            <a:ext cx="2978643" cy="1570032"/>
          </a:xfrm>
          <a:prstGeom prst="rect">
            <a:avLst/>
          </a:prstGeom>
          <a:solidFill>
            <a:schemeClr val="bg1"/>
          </a:solidFill>
          <a:ln>
            <a:noFill/>
          </a:ln>
        </p:spPr>
        <p:txBody>
          <a:bodyPr wrap="none" rtlCol="0">
            <a:noAutofit/>
          </a:bodyPr>
          <a:lstStyle/>
          <a:p>
            <a:r>
              <a:rPr lang="en-GB" sz="1200" b="1" dirty="0">
                <a:solidFill>
                  <a:srgbClr val="19233F"/>
                </a:solidFill>
                <a:latin typeface="Arial" panose="020B0604020202020204" pitchFamily="34" charset="0"/>
                <a:cs typeface="Arial" panose="020B0604020202020204" pitchFamily="34" charset="0"/>
              </a:rPr>
              <a:t>DR STUART JENKINS</a:t>
            </a:r>
          </a:p>
        </p:txBody>
      </p:sp>
      <p:sp>
        <p:nvSpPr>
          <p:cNvPr id="13" name="TextBox 12">
            <a:extLst>
              <a:ext uri="{FF2B5EF4-FFF2-40B4-BE49-F238E27FC236}">
                <a16:creationId xmlns:a16="http://schemas.microsoft.com/office/drawing/2014/main" id="{705EF494-9E55-BBD7-639A-B00E8A178056}"/>
              </a:ext>
            </a:extLst>
          </p:cNvPr>
          <p:cNvSpPr txBox="1"/>
          <p:nvPr/>
        </p:nvSpPr>
        <p:spPr>
          <a:xfrm>
            <a:off x="6709054" y="4102360"/>
            <a:ext cx="2978643" cy="1570032"/>
          </a:xfrm>
          <a:prstGeom prst="rect">
            <a:avLst/>
          </a:prstGeom>
          <a:solidFill>
            <a:schemeClr val="bg1"/>
          </a:solidFill>
          <a:ln>
            <a:noFill/>
          </a:ln>
        </p:spPr>
        <p:txBody>
          <a:bodyPr wrap="none" rtlCol="0">
            <a:noAutofit/>
          </a:bodyPr>
          <a:lstStyle/>
          <a:p>
            <a:r>
              <a:rPr lang="en-GB" sz="1200" b="1" dirty="0">
                <a:solidFill>
                  <a:srgbClr val="19233F"/>
                </a:solidFill>
                <a:latin typeface="Arial" panose="020B0604020202020204" pitchFamily="34" charset="0"/>
                <a:cs typeface="Arial" panose="020B0604020202020204" pitchFamily="34" charset="0"/>
              </a:rPr>
              <a:t>DR ALICE EVATT</a:t>
            </a:r>
          </a:p>
        </p:txBody>
      </p:sp>
      <p:sp>
        <p:nvSpPr>
          <p:cNvPr id="2" name="TextBox 1">
            <a:extLst>
              <a:ext uri="{FF2B5EF4-FFF2-40B4-BE49-F238E27FC236}">
                <a16:creationId xmlns:a16="http://schemas.microsoft.com/office/drawing/2014/main" id="{105DCE7F-BFD9-B985-CEDA-4678526CCADD}"/>
              </a:ext>
            </a:extLst>
          </p:cNvPr>
          <p:cNvSpPr txBox="1"/>
          <p:nvPr/>
        </p:nvSpPr>
        <p:spPr>
          <a:xfrm>
            <a:off x="1284113" y="4695855"/>
            <a:ext cx="481188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en-GB" dirty="0">
                <a:solidFill>
                  <a:srgbClr val="19233F"/>
                </a:solidFill>
                <a:cs typeface="Calibri"/>
              </a:rPr>
              <a:t>Physical climate change and the design of credible climate policy</a:t>
            </a:r>
            <a:endParaRPr lang="en-US" dirty="0">
              <a:solidFill>
                <a:srgbClr val="19233F"/>
              </a:solidFill>
              <a:cs typeface="Calibri" panose="020F0502020204030204"/>
            </a:endParaRPr>
          </a:p>
          <a:p>
            <a:pPr marL="285750" indent="-285750">
              <a:buFont typeface="Calibri"/>
              <a:buChar char="-"/>
            </a:pPr>
            <a:r>
              <a:rPr lang="en-GB" dirty="0">
                <a:solidFill>
                  <a:srgbClr val="19233F"/>
                </a:solidFill>
                <a:cs typeface="Calibri"/>
              </a:rPr>
              <a:t>Socio-economics of a global net zero transition</a:t>
            </a:r>
          </a:p>
          <a:p>
            <a:pPr marL="285750" indent="-285750">
              <a:buFont typeface="Calibri"/>
              <a:buChar char="-"/>
            </a:pPr>
            <a:r>
              <a:rPr lang="en-GB" dirty="0">
                <a:solidFill>
                  <a:srgbClr val="19233F"/>
                </a:solidFill>
                <a:cs typeface="Calibri"/>
              </a:rPr>
              <a:t>Carbon storage market design, regulation, risks, and use cases</a:t>
            </a:r>
          </a:p>
        </p:txBody>
      </p:sp>
      <p:sp>
        <p:nvSpPr>
          <p:cNvPr id="10" name="TextBox 9">
            <a:extLst>
              <a:ext uri="{FF2B5EF4-FFF2-40B4-BE49-F238E27FC236}">
                <a16:creationId xmlns:a16="http://schemas.microsoft.com/office/drawing/2014/main" id="{6428905C-5AD1-F3FF-6A4B-8D636E95652F}"/>
              </a:ext>
            </a:extLst>
          </p:cNvPr>
          <p:cNvSpPr txBox="1"/>
          <p:nvPr/>
        </p:nvSpPr>
        <p:spPr>
          <a:xfrm>
            <a:off x="6293555" y="4595803"/>
            <a:ext cx="4614332"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en-GB" dirty="0">
                <a:solidFill>
                  <a:srgbClr val="19233F"/>
                </a:solidFill>
                <a:cs typeface="Calibri"/>
              </a:rPr>
              <a:t>Policy suites which guarantee net zero</a:t>
            </a:r>
            <a:endParaRPr lang="en-US" dirty="0">
              <a:solidFill>
                <a:srgbClr val="19233F"/>
              </a:solidFill>
              <a:cs typeface="Calibri" panose="020F0502020204030204"/>
            </a:endParaRPr>
          </a:p>
          <a:p>
            <a:pPr marL="285750" indent="-285750">
              <a:buFont typeface="Calibri"/>
              <a:buChar char="-"/>
            </a:pPr>
            <a:r>
              <a:rPr lang="en-GB" dirty="0">
                <a:solidFill>
                  <a:srgbClr val="19233F"/>
                </a:solidFill>
                <a:cs typeface="Calibri"/>
              </a:rPr>
              <a:t>The role of the fossil fuel sector in net zero world and net zero transition</a:t>
            </a:r>
          </a:p>
          <a:p>
            <a:pPr marL="285750" indent="-285750">
              <a:buFont typeface="Calibri"/>
              <a:buChar char="-"/>
            </a:pPr>
            <a:r>
              <a:rPr lang="en-GB" dirty="0">
                <a:solidFill>
                  <a:srgbClr val="19233F"/>
                </a:solidFill>
                <a:cs typeface="Calibri"/>
              </a:rPr>
              <a:t>Viewpoints and discourse of various actors: govts. corporates, public</a:t>
            </a:r>
          </a:p>
        </p:txBody>
      </p:sp>
    </p:spTree>
    <p:extLst>
      <p:ext uri="{BB962C8B-B14F-4D97-AF65-F5344CB8AC3E}">
        <p14:creationId xmlns:p14="http://schemas.microsoft.com/office/powerpoint/2010/main" val="2411121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61A3A-AB1C-1044-AF33-F015A73883E3}"/>
              </a:ext>
            </a:extLst>
          </p:cNvPr>
          <p:cNvSpPr/>
          <p:nvPr/>
        </p:nvSpPr>
        <p:spPr>
          <a:xfrm>
            <a:off x="0" y="0"/>
            <a:ext cx="12192000" cy="6858000"/>
          </a:xfrm>
          <a:prstGeom prst="rect">
            <a:avLst/>
          </a:prstGeom>
          <a:solidFill>
            <a:srgbClr val="0418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D8175B1-516E-9841-BAE1-7F530916CB92}"/>
              </a:ext>
            </a:extLst>
          </p:cNvPr>
          <p:cNvSpPr txBox="1"/>
          <p:nvPr/>
        </p:nvSpPr>
        <p:spPr>
          <a:xfrm>
            <a:off x="2572214" y="1923872"/>
            <a:ext cx="6756950" cy="646331"/>
          </a:xfrm>
          <a:prstGeom prst="rect">
            <a:avLst/>
          </a:prstGeom>
          <a:noFill/>
        </p:spPr>
        <p:txBody>
          <a:bodyPr wrap="square" rtlCol="0">
            <a:spAutoFit/>
          </a:bodyPr>
          <a:lstStyle/>
          <a:p>
            <a:pPr algn="ctr"/>
            <a:r>
              <a:rPr lang="en-US" sz="3600" b="1" dirty="0">
                <a:solidFill>
                  <a:schemeClr val="bg1"/>
                </a:solidFill>
                <a:latin typeface="Arial Narrow" panose="020B0604020202020204" pitchFamily="34" charset="0"/>
                <a:cs typeface="Arial Narrow" panose="020B0604020202020204" pitchFamily="34" charset="0"/>
              </a:rPr>
              <a:t>OUR VISION</a:t>
            </a:r>
            <a:endParaRPr lang="en-US" sz="3600" dirty="0"/>
          </a:p>
        </p:txBody>
      </p:sp>
      <p:sp>
        <p:nvSpPr>
          <p:cNvPr id="16" name="Subtitle 2">
            <a:extLst>
              <a:ext uri="{FF2B5EF4-FFF2-40B4-BE49-F238E27FC236}">
                <a16:creationId xmlns:a16="http://schemas.microsoft.com/office/drawing/2014/main" id="{51548B95-8BF7-BC48-A756-05ACE0D401FD}"/>
              </a:ext>
            </a:extLst>
          </p:cNvPr>
          <p:cNvSpPr txBox="1">
            <a:spLocks/>
          </p:cNvSpPr>
          <p:nvPr/>
        </p:nvSpPr>
        <p:spPr>
          <a:xfrm>
            <a:off x="2313321" y="2640281"/>
            <a:ext cx="7734446" cy="16557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en-GB" sz="2000" b="1" cap="small" dirty="0">
                <a:solidFill>
                  <a:schemeClr val="bg1"/>
                </a:solidFill>
                <a:latin typeface="Arial Narrow" panose="020B0604020202020204" pitchFamily="34" charset="0"/>
              </a:rPr>
              <a:t>Our vision is to operationalize net zero as a framework with social and environmental integrity that advances climate action and sustainable development at multiple scales</a:t>
            </a:r>
            <a:endParaRPr lang="en-GB" sz="2000" dirty="0"/>
          </a:p>
          <a:p>
            <a:pPr marL="0" indent="0" algn="ctr">
              <a:buNone/>
            </a:pPr>
            <a:r>
              <a:rPr lang="en-GB" sz="2000"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9A3AFDD4-8284-5948-9BB4-F0D5076E4D18}"/>
              </a:ext>
            </a:extLst>
          </p:cNvPr>
          <p:cNvSpPr/>
          <p:nvPr/>
        </p:nvSpPr>
        <p:spPr>
          <a:xfrm>
            <a:off x="2988527" y="4365518"/>
            <a:ext cx="6096000" cy="1200329"/>
          </a:xfrm>
          <a:prstGeom prst="rect">
            <a:avLst/>
          </a:prstGeom>
        </p:spPr>
        <p:txBody>
          <a:bodyPr>
            <a:spAutoFit/>
          </a:bodyPr>
          <a:lstStyle/>
          <a:p>
            <a:pPr algn="ctr"/>
            <a:r>
              <a:rPr lang="en-GB" dirty="0">
                <a:solidFill>
                  <a:schemeClr val="bg1"/>
                </a:solidFill>
              </a:rPr>
              <a:t>We will do this by </a:t>
            </a:r>
            <a:r>
              <a:rPr lang="en-GB" b="1" dirty="0">
                <a:solidFill>
                  <a:schemeClr val="bg1"/>
                </a:solidFill>
              </a:rPr>
              <a:t>conducting transformative research</a:t>
            </a:r>
            <a:r>
              <a:rPr lang="en-GB" dirty="0">
                <a:solidFill>
                  <a:schemeClr val="bg1"/>
                </a:solidFill>
              </a:rPr>
              <a:t>, promoting an integrated </a:t>
            </a:r>
            <a:r>
              <a:rPr lang="en-GB" b="1" dirty="0">
                <a:solidFill>
                  <a:schemeClr val="bg1"/>
                </a:solidFill>
              </a:rPr>
              <a:t>international research community </a:t>
            </a:r>
            <a:r>
              <a:rPr lang="en-GB" dirty="0">
                <a:solidFill>
                  <a:schemeClr val="bg1"/>
                </a:solidFill>
              </a:rPr>
              <a:t>and </a:t>
            </a:r>
            <a:r>
              <a:rPr lang="en-GB" b="1" dirty="0">
                <a:solidFill>
                  <a:schemeClr val="bg1"/>
                </a:solidFill>
              </a:rPr>
              <a:t>engaging with national and international processes as well as businesses, policymakers and civil society.</a:t>
            </a:r>
            <a:r>
              <a:rPr lang="en-GB" dirty="0">
                <a:solidFill>
                  <a:schemeClr val="bg1"/>
                </a:solidFill>
              </a:rPr>
              <a:t> </a:t>
            </a:r>
            <a:endParaRPr lang="en-US" sz="1600" dirty="0">
              <a:solidFill>
                <a:schemeClr val="bg1"/>
              </a:solidFill>
              <a:latin typeface="Arial" panose="020B0604020202020204" pitchFamily="34" charset="0"/>
              <a:cs typeface="Arial" panose="020B0604020202020204" pitchFamily="34" charset="0"/>
            </a:endParaRPr>
          </a:p>
        </p:txBody>
      </p:sp>
      <p:pic>
        <p:nvPicPr>
          <p:cNvPr id="7" name="Picture 1" descr="page1image17998160">
            <a:extLst>
              <a:ext uri="{FF2B5EF4-FFF2-40B4-BE49-F238E27FC236}">
                <a16:creationId xmlns:a16="http://schemas.microsoft.com/office/drawing/2014/main" id="{0448597E-AC16-584C-A4D4-64CF590EA6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6318" y="5878761"/>
            <a:ext cx="1958788" cy="965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2531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CE9F17D-6FAC-1640-88AA-FB7F2EDB9961}"/>
              </a:ext>
            </a:extLst>
          </p:cNvPr>
          <p:cNvPicPr>
            <a:picLocks noChangeAspect="1"/>
          </p:cNvPicPr>
          <p:nvPr/>
        </p:nvPicPr>
        <p:blipFill rotWithShape="1">
          <a:blip r:embed="rId2"/>
          <a:srcRect b="1316"/>
          <a:stretch/>
        </p:blipFill>
        <p:spPr>
          <a:xfrm>
            <a:off x="0" y="10"/>
            <a:ext cx="12192000" cy="6857990"/>
          </a:xfrm>
          <a:prstGeom prst="rect">
            <a:avLst/>
          </a:prstGeom>
        </p:spPr>
      </p:pic>
      <p:sp>
        <p:nvSpPr>
          <p:cNvPr id="15" name="TextBox 14">
            <a:extLst>
              <a:ext uri="{FF2B5EF4-FFF2-40B4-BE49-F238E27FC236}">
                <a16:creationId xmlns:a16="http://schemas.microsoft.com/office/drawing/2014/main" id="{68C7388F-D23E-7141-89A5-D81D50D4CDC7}"/>
              </a:ext>
            </a:extLst>
          </p:cNvPr>
          <p:cNvSpPr txBox="1"/>
          <p:nvPr/>
        </p:nvSpPr>
        <p:spPr>
          <a:xfrm>
            <a:off x="678968" y="885250"/>
            <a:ext cx="4204137" cy="13427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b="1">
                <a:solidFill>
                  <a:schemeClr val="bg1"/>
                </a:solidFill>
                <a:latin typeface="Arial Narrow" panose="020B0604020202020204" pitchFamily="34" charset="0"/>
                <a:ea typeface="+mj-ea"/>
                <a:cs typeface="Arial Narrow" panose="020B0604020202020204" pitchFamily="34" charset="0"/>
              </a:rPr>
              <a:t>ONZ IMPACT AREAS</a:t>
            </a:r>
          </a:p>
        </p:txBody>
      </p:sp>
      <p:sp>
        <p:nvSpPr>
          <p:cNvPr id="16" name="Subtitle 2">
            <a:extLst>
              <a:ext uri="{FF2B5EF4-FFF2-40B4-BE49-F238E27FC236}">
                <a16:creationId xmlns:a16="http://schemas.microsoft.com/office/drawing/2014/main" id="{2EA35285-8E76-4441-AD22-2F66A00FBE37}"/>
              </a:ext>
            </a:extLst>
          </p:cNvPr>
          <p:cNvSpPr txBox="1">
            <a:spLocks/>
          </p:cNvSpPr>
          <p:nvPr/>
        </p:nvSpPr>
        <p:spPr>
          <a:xfrm>
            <a:off x="466562" y="2099313"/>
            <a:ext cx="3391163" cy="372236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solidFill>
                  <a:schemeClr val="bg1"/>
                </a:solidFill>
                <a:latin typeface="Arial" panose="020B0604020202020204" pitchFamily="34" charset="0"/>
                <a:cs typeface="Arial" panose="020B0604020202020204" pitchFamily="34" charset="0"/>
              </a:rPr>
              <a:t>Integrated International Research Community </a:t>
            </a:r>
          </a:p>
          <a:p>
            <a:endParaRPr lang="en-US" sz="1800">
              <a:solidFill>
                <a:schemeClr val="bg1"/>
              </a:solidFill>
              <a:latin typeface="Arial" panose="020B0604020202020204" pitchFamily="34" charset="0"/>
              <a:cs typeface="Arial" panose="020B0604020202020204" pitchFamily="34" charset="0"/>
            </a:endParaRPr>
          </a:p>
          <a:p>
            <a:pPr marL="0"/>
            <a:r>
              <a:rPr lang="en-US" sz="1800">
                <a:solidFill>
                  <a:schemeClr val="bg1"/>
                </a:solidFill>
                <a:latin typeface="Arial" panose="020B0604020202020204" pitchFamily="34" charset="0"/>
                <a:cs typeface="Arial" panose="020B0604020202020204" pitchFamily="34" charset="0"/>
              </a:rPr>
              <a:t>Transformative Research</a:t>
            </a:r>
          </a:p>
          <a:p>
            <a:pPr marL="0"/>
            <a:endParaRPr lang="en-US" sz="1800">
              <a:solidFill>
                <a:schemeClr val="bg1"/>
              </a:solidFill>
              <a:latin typeface="Arial" panose="020B0604020202020204" pitchFamily="34" charset="0"/>
              <a:cs typeface="Arial" panose="020B0604020202020204" pitchFamily="34" charset="0"/>
            </a:endParaRPr>
          </a:p>
          <a:p>
            <a:r>
              <a:rPr lang="en-US" sz="1800">
                <a:solidFill>
                  <a:schemeClr val="bg1"/>
                </a:solidFill>
                <a:latin typeface="Arial" panose="020B0604020202020204" pitchFamily="34" charset="0"/>
                <a:cs typeface="Arial" panose="020B0604020202020204" pitchFamily="34" charset="0"/>
              </a:rPr>
              <a:t>Policy, Business and Public Engagement on Net Zero</a:t>
            </a:r>
          </a:p>
          <a:p>
            <a:endParaRPr lang="en-US" sz="1800">
              <a:solidFill>
                <a:schemeClr val="bg1"/>
              </a:solidFill>
              <a:latin typeface="Arial" panose="020B0604020202020204" pitchFamily="34" charset="0"/>
              <a:cs typeface="Arial" panose="020B0604020202020204" pitchFamily="34" charset="0"/>
            </a:endParaRPr>
          </a:p>
          <a:p>
            <a:r>
              <a:rPr lang="en-US" sz="1800">
                <a:solidFill>
                  <a:schemeClr val="bg1"/>
                </a:solidFill>
                <a:latin typeface="Arial" panose="020B0604020202020204" pitchFamily="34" charset="0"/>
                <a:cs typeface="Arial" panose="020B0604020202020204" pitchFamily="34" charset="0"/>
              </a:rPr>
              <a:t>Nine Work Packages; three per impact area</a:t>
            </a:r>
          </a:p>
        </p:txBody>
      </p:sp>
      <p:pic>
        <p:nvPicPr>
          <p:cNvPr id="1025" name="Picture 1" descr="page1image17998160">
            <a:extLst>
              <a:ext uri="{FF2B5EF4-FFF2-40B4-BE49-F238E27FC236}">
                <a16:creationId xmlns:a16="http://schemas.microsoft.com/office/drawing/2014/main" id="{A67846BA-0B4C-1545-A0A1-A3450654CF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6638" y="5540760"/>
            <a:ext cx="1828800" cy="90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4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AutoShape 2" descr="https://ukc-powerpoint.officeapps.live.com/pods/GetClipboardImage.ashx?Id=08153547-e50f-45a0-9261-555c7671116c&amp;DC=GUK5&amp;pkey=c77c1652-693a-4d35-9272-406d674f9a8e&amp;wdwaccluster=GUK5">
            <a:extLst>
              <a:ext uri="{FF2B5EF4-FFF2-40B4-BE49-F238E27FC236}">
                <a16:creationId xmlns:a16="http://schemas.microsoft.com/office/drawing/2014/main" id="{2FA8CD32-79BB-45AC-A754-CA21E374A4E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4" descr="https://ukc-powerpoint.officeapps.live.com/pods/GetClipboardImage.ashx?Id=40d35293-848a-499f-94a1-e404691840c7&amp;DC=GUK5&amp;pkey=87ace0ef-9e81-43eb-acad-52f42a850dac&amp;wdwaccluster=GUK5">
            <a:extLst>
              <a:ext uri="{FF2B5EF4-FFF2-40B4-BE49-F238E27FC236}">
                <a16:creationId xmlns:a16="http://schemas.microsoft.com/office/drawing/2014/main" id="{24C6B8A8-0B81-40A0-A35D-83732DB88CA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aphicFrame>
        <p:nvGraphicFramePr>
          <p:cNvPr id="12" name="Object 11">
            <a:extLst>
              <a:ext uri="{FF2B5EF4-FFF2-40B4-BE49-F238E27FC236}">
                <a16:creationId xmlns:a16="http://schemas.microsoft.com/office/drawing/2014/main" id="{7B503D76-FB66-4221-98DF-43B6DEAA4D21}"/>
              </a:ext>
            </a:extLst>
          </p:cNvPr>
          <p:cNvGraphicFramePr>
            <a:graphicFrameLocks noChangeAspect="1"/>
          </p:cNvGraphicFramePr>
          <p:nvPr/>
        </p:nvGraphicFramePr>
        <p:xfrm>
          <a:off x="501650" y="347663"/>
          <a:ext cx="11449050" cy="6164262"/>
        </p:xfrm>
        <a:graphic>
          <a:graphicData uri="http://schemas.openxmlformats.org/presentationml/2006/ole">
            <mc:AlternateContent xmlns:mc="http://schemas.openxmlformats.org/markup-compatibility/2006">
              <mc:Choice xmlns:v="urn:schemas-microsoft-com:vml" Requires="v">
                <p:oleObj name="Document" r:id="rId3" imgW="14232587" imgH="7660715" progId="Word.Document.12">
                  <p:embed/>
                </p:oleObj>
              </mc:Choice>
              <mc:Fallback>
                <p:oleObj name="Document" r:id="rId3" imgW="14232587" imgH="7660715" progId="Word.Document.12">
                  <p:embed/>
                  <p:pic>
                    <p:nvPicPr>
                      <p:cNvPr id="12" name="Object 11">
                        <a:extLst>
                          <a:ext uri="{FF2B5EF4-FFF2-40B4-BE49-F238E27FC236}">
                            <a16:creationId xmlns:a16="http://schemas.microsoft.com/office/drawing/2014/main" id="{7B503D76-FB66-4221-98DF-43B6DEAA4D21}"/>
                          </a:ext>
                        </a:extLst>
                      </p:cNvPr>
                      <p:cNvPicPr/>
                      <p:nvPr/>
                    </p:nvPicPr>
                    <p:blipFill>
                      <a:blip r:embed="rId4"/>
                      <a:stretch>
                        <a:fillRect/>
                      </a:stretch>
                    </p:blipFill>
                    <p:spPr>
                      <a:xfrm>
                        <a:off x="501650" y="347663"/>
                        <a:ext cx="11449050" cy="6164262"/>
                      </a:xfrm>
                      <a:prstGeom prst="rect">
                        <a:avLst/>
                      </a:prstGeom>
                    </p:spPr>
                  </p:pic>
                </p:oleObj>
              </mc:Fallback>
            </mc:AlternateContent>
          </a:graphicData>
        </a:graphic>
      </p:graphicFrame>
    </p:spTree>
    <p:extLst>
      <p:ext uri="{BB962C8B-B14F-4D97-AF65-F5344CB8AC3E}">
        <p14:creationId xmlns:p14="http://schemas.microsoft.com/office/powerpoint/2010/main" val="3021724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58BBA0-8058-4CEF-88A5-F857F2AD05AF}"/>
              </a:ext>
            </a:extLst>
          </p:cNvPr>
          <p:cNvPicPr>
            <a:picLocks noChangeAspect="1"/>
          </p:cNvPicPr>
          <p:nvPr/>
        </p:nvPicPr>
        <p:blipFill rotWithShape="1">
          <a:blip r:embed="rId3"/>
          <a:srcRect l="27877" t="22611" r="29161" b="12699"/>
          <a:stretch/>
        </p:blipFill>
        <p:spPr>
          <a:xfrm>
            <a:off x="2080260" y="27693"/>
            <a:ext cx="8031480" cy="6802613"/>
          </a:xfrm>
          <a:prstGeom prst="rect">
            <a:avLst/>
          </a:prstGeom>
        </p:spPr>
      </p:pic>
    </p:spTree>
    <p:extLst>
      <p:ext uri="{BB962C8B-B14F-4D97-AF65-F5344CB8AC3E}">
        <p14:creationId xmlns:p14="http://schemas.microsoft.com/office/powerpoint/2010/main" val="1152980512"/>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5779</TotalTime>
  <Words>2699</Words>
  <Application>Microsoft Office PowerPoint</Application>
  <PresentationFormat>Geniş ekran</PresentationFormat>
  <Paragraphs>277</Paragraphs>
  <Slides>22</Slides>
  <Notes>13</Notes>
  <HiddenSlides>3</HiddenSlides>
  <MMClips>0</MMClips>
  <ScaleCrop>false</ScaleCrop>
  <HeadingPairs>
    <vt:vector size="8" baseType="variant">
      <vt:variant>
        <vt:lpstr>Kullanılan Yazı Tipleri</vt:lpstr>
      </vt:variant>
      <vt:variant>
        <vt:i4>13</vt:i4>
      </vt:variant>
      <vt:variant>
        <vt:lpstr>Tema</vt:lpstr>
      </vt:variant>
      <vt:variant>
        <vt:i4>1</vt:i4>
      </vt:variant>
      <vt:variant>
        <vt:lpstr>Eklenmiş OLE Hizmet Programları</vt:lpstr>
      </vt:variant>
      <vt:variant>
        <vt:i4>1</vt:i4>
      </vt:variant>
      <vt:variant>
        <vt:lpstr>Slayt Başlıkları</vt:lpstr>
      </vt:variant>
      <vt:variant>
        <vt:i4>22</vt:i4>
      </vt:variant>
    </vt:vector>
  </HeadingPairs>
  <TitlesOfParts>
    <vt:vector size="37" baseType="lpstr">
      <vt:lpstr>ＭＳ Ｐゴシック</vt:lpstr>
      <vt:lpstr>-apple-system</vt:lpstr>
      <vt:lpstr>Arial</vt:lpstr>
      <vt:lpstr>Arial Narrow</vt:lpstr>
      <vt:lpstr>Arial Rounded MT Bold</vt:lpstr>
      <vt:lpstr>Calibri</vt:lpstr>
      <vt:lpstr>Calibri Light</vt:lpstr>
      <vt:lpstr>Expert Sans Light</vt:lpstr>
      <vt:lpstr>inherit</vt:lpstr>
      <vt:lpstr>interfaceregular</vt:lpstr>
      <vt:lpstr>Maven Pro</vt:lpstr>
      <vt:lpstr>Montserrat</vt:lpstr>
      <vt:lpstr>Wingdings 2</vt:lpstr>
      <vt:lpstr>Office Theme</vt:lpstr>
      <vt:lpstr>Document</vt:lpstr>
      <vt:lpstr>Oxford Net Zero</vt:lpstr>
      <vt:lpstr>PowerPoint Sunusu</vt:lpstr>
      <vt:lpstr>PowerPoint Sunusu</vt:lpstr>
      <vt:lpstr>PowerPoint Sunusu</vt:lpstr>
      <vt:lpstr>PowerPoint Sunusu</vt:lpstr>
      <vt:lpstr>PowerPoint Sunusu</vt:lpstr>
      <vt:lpstr>PowerPoint Sunusu</vt:lpstr>
      <vt:lpstr>PowerPoint Sunusu</vt:lpstr>
      <vt:lpstr>PowerPoint Sunusu</vt:lpstr>
      <vt:lpstr>INFORMING THE DEBATE TO GET NET ZERO RIGHT</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Oxford Net Zero</dc:title>
  <dc:creator>Stuart Jenkins</dc:creator>
  <cp:lastModifiedBy>Kadriye Bakirci</cp:lastModifiedBy>
  <cp:revision>8</cp:revision>
  <dcterms:created xsi:type="dcterms:W3CDTF">2024-03-04T09:10:35Z</dcterms:created>
  <dcterms:modified xsi:type="dcterms:W3CDTF">2024-03-11T18:12:39Z</dcterms:modified>
</cp:coreProperties>
</file>